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906000" cy="6858000" type="A4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8CF84379-FB12-1A4E-B619-B9BA3AC63161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294" userDrawn="1">
          <p15:clr>
            <a:srgbClr val="A4A3A4"/>
          </p15:clr>
        </p15:guide>
        <p15:guide id="2" pos="3120">
          <p15:clr>
            <a:srgbClr val="A4A3A4"/>
          </p15:clr>
        </p15:guide>
        <p15:guide id="3" orient="horz" pos="3340">
          <p15:clr>
            <a:srgbClr val="A4A3A4"/>
          </p15:clr>
        </p15:guide>
        <p15:guide id="4" pos="4435">
          <p15:clr>
            <a:srgbClr val="A4A3A4"/>
          </p15:clr>
        </p15:guide>
        <p15:guide id="5" pos="5297">
          <p15:clr>
            <a:srgbClr val="A4A3A4"/>
          </p15:clr>
        </p15:guide>
        <p15:guide id="6" orient="horz" pos="3113">
          <p15:clr>
            <a:srgbClr val="A4A3A4"/>
          </p15:clr>
        </p15:guide>
        <p15:guide id="7" pos="529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7BB6"/>
    <a:srgbClr val="003B7B"/>
    <a:srgbClr val="EFF6FE"/>
    <a:srgbClr val="C0D6F9"/>
    <a:srgbClr val="8AB832"/>
    <a:srgbClr val="329900"/>
    <a:srgbClr val="559E3A"/>
    <a:srgbClr val="6B9F25"/>
    <a:srgbClr val="019900"/>
    <a:srgbClr val="559E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2833802-FEF1-4C79-8D5D-14CF1EAF98D9}" styleName="Helle Formatvorlage 2 - Akz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93" autoAdjust="0"/>
    <p:restoredTop sz="91611" autoAdjust="0"/>
  </p:normalViewPr>
  <p:slideViewPr>
    <p:cSldViewPr>
      <p:cViewPr varScale="1">
        <p:scale>
          <a:sx n="120" d="100"/>
          <a:sy n="120" d="100"/>
        </p:scale>
        <p:origin x="1032" y="176"/>
      </p:cViewPr>
      <p:guideLst>
        <p:guide orient="horz" pos="3294"/>
        <p:guide pos="3120"/>
        <p:guide orient="horz" pos="3340"/>
        <p:guide pos="4435"/>
        <p:guide pos="5297"/>
        <p:guide orient="horz" pos="3113"/>
        <p:guide pos="529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 snapToObjects="1">
      <p:cViewPr varScale="1">
        <p:scale>
          <a:sx n="83" d="100"/>
          <a:sy n="83" d="100"/>
        </p:scale>
        <p:origin x="-390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754553-FBE7-554F-B8AC-FE9259A91980}" type="datetimeFigureOut">
              <a:rPr lang="de-DE" smtClean="0"/>
              <a:t>28.10.20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542ACC-499C-CD49-9C75-56CB212B3C3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91456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875F6B-29ED-4A73-997E-BEFE8E14B3A9}" type="datetimeFigureOut">
              <a:rPr lang="de-DE" smtClean="0"/>
              <a:t>28.10.20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576D9C-36F0-49A7-B07F-AAAC71902C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9912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C57D6-F6F3-E04C-B5A4-67624E91738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60F744-D36E-1A40-B59F-116E32791B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48543" y="260648"/>
            <a:ext cx="8695993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04424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FAD99-34BE-324F-824B-135D51AA6E63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60F744-D36E-1A40-B59F-116E32791B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48543" y="260648"/>
            <a:ext cx="8695993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Mastertitelformat bearbeiten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2AE06898-FD32-E747-9828-C14166D10E5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48542" y="1066985"/>
            <a:ext cx="8695993" cy="504078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898464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Aufgabe">
    <p:bg>
      <p:bgPr>
        <a:gradFill flip="none" rotWithShape="1">
          <a:gsLst>
            <a:gs pos="0">
              <a:schemeClr val="bg2">
                <a:tint val="40000"/>
                <a:satMod val="350000"/>
              </a:schemeClr>
            </a:gs>
            <a:gs pos="53000">
              <a:schemeClr val="bg2"/>
            </a:gs>
            <a:gs pos="100000">
              <a:srgbClr val="C0D6F9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FAD99-34BE-324F-824B-135D51AA6E63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60F744-D36E-1A40-B59F-116E32791B91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848543" y="260648"/>
            <a:ext cx="8695993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Aufgabe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2AE06898-FD32-E747-9828-C14166D10E5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48542" y="1066985"/>
            <a:ext cx="8695993" cy="5040784"/>
          </a:xfrm>
          <a:solidFill>
            <a:schemeClr val="tx1"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507854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83C2B77F-82AF-5943-B534-AF52BF758A29}"/>
              </a:ext>
            </a:extLst>
          </p:cNvPr>
          <p:cNvSpPr/>
          <p:nvPr userDrawn="1"/>
        </p:nvSpPr>
        <p:spPr bwMode="auto">
          <a:xfrm>
            <a:off x="0" y="-27384"/>
            <a:ext cx="9906000" cy="491487"/>
          </a:xfrm>
          <a:prstGeom prst="rect">
            <a:avLst/>
          </a:prstGeom>
          <a:gradFill flip="none" rotWithShape="1">
            <a:gsLst>
              <a:gs pos="0">
                <a:srgbClr val="EFF6FE"/>
              </a:gs>
              <a:gs pos="100000">
                <a:srgbClr val="437BB6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24" charset="-128"/>
            </a:endParaRPr>
          </a:p>
        </p:txBody>
      </p:sp>
      <p:cxnSp>
        <p:nvCxnSpPr>
          <p:cNvPr id="3" name="Gerade Verbindung 2"/>
          <p:cNvCxnSpPr/>
          <p:nvPr userDrawn="1"/>
        </p:nvCxnSpPr>
        <p:spPr>
          <a:xfrm>
            <a:off x="5385048" y="458793"/>
            <a:ext cx="4520952" cy="719"/>
          </a:xfrm>
          <a:prstGeom prst="line">
            <a:avLst/>
          </a:prstGeom>
          <a:ln>
            <a:solidFill>
              <a:srgbClr val="003B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2">
            <a:extLst>
              <a:ext uri="{FF2B5EF4-FFF2-40B4-BE49-F238E27FC236}">
                <a16:creationId xmlns:a16="http://schemas.microsoft.com/office/drawing/2014/main" id="{83DF9AE2-CCF0-6E46-8DBE-D1ADECF511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3009948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4000"/>
            </a:lvl1pPr>
          </a:lstStyle>
          <a:p>
            <a:pPr lvl="0"/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3166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83C2B77F-82AF-5943-B534-AF52BF758A29}"/>
              </a:ext>
            </a:extLst>
          </p:cNvPr>
          <p:cNvSpPr/>
          <p:nvPr userDrawn="1"/>
        </p:nvSpPr>
        <p:spPr bwMode="auto">
          <a:xfrm>
            <a:off x="0" y="-27384"/>
            <a:ext cx="9906000" cy="491487"/>
          </a:xfrm>
          <a:prstGeom prst="rect">
            <a:avLst/>
          </a:prstGeom>
          <a:gradFill flip="none" rotWithShape="1">
            <a:gsLst>
              <a:gs pos="0">
                <a:srgbClr val="EFF6FE"/>
              </a:gs>
              <a:gs pos="100000">
                <a:srgbClr val="437BB6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24" charset="-128"/>
            </a:endParaRPr>
          </a:p>
        </p:txBody>
      </p:sp>
      <p:cxnSp>
        <p:nvCxnSpPr>
          <p:cNvPr id="3" name="Gerade Verbindung 2"/>
          <p:cNvCxnSpPr/>
          <p:nvPr userDrawn="1"/>
        </p:nvCxnSpPr>
        <p:spPr>
          <a:xfrm>
            <a:off x="5385048" y="458793"/>
            <a:ext cx="4520952" cy="719"/>
          </a:xfrm>
          <a:prstGeom prst="line">
            <a:avLst/>
          </a:prstGeom>
          <a:ln>
            <a:solidFill>
              <a:srgbClr val="003B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2">
            <a:extLst>
              <a:ext uri="{FF2B5EF4-FFF2-40B4-BE49-F238E27FC236}">
                <a16:creationId xmlns:a16="http://schemas.microsoft.com/office/drawing/2014/main" id="{83DF9AE2-CCF0-6E46-8DBE-D1ADECF511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908720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4000"/>
            </a:lvl1pPr>
          </a:lstStyle>
          <a:p>
            <a:pPr lvl="0"/>
            <a:r>
              <a:rPr lang="de-DE" dirty="0"/>
              <a:t>Mastertitelformat bearbeiten</a:t>
            </a:r>
          </a:p>
        </p:txBody>
      </p:sp>
      <p:sp>
        <p:nvSpPr>
          <p:cNvPr id="6" name="Inhaltsplatzhalter 6">
            <a:extLst>
              <a:ext uri="{FF2B5EF4-FFF2-40B4-BE49-F238E27FC236}">
                <a16:creationId xmlns:a16="http://schemas.microsoft.com/office/drawing/2014/main" id="{5805E975-075B-8F4C-BE61-6449DF98BDE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90769" y="2428920"/>
            <a:ext cx="8524461" cy="397831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5F283E0-2D37-554E-A61F-0F8CD58057C4}"/>
              </a:ext>
            </a:extLst>
          </p:cNvPr>
          <p:cNvSpPr txBox="1"/>
          <p:nvPr userDrawn="1"/>
        </p:nvSpPr>
        <p:spPr>
          <a:xfrm>
            <a:off x="690769" y="1924864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437BB6"/>
                </a:solidFill>
              </a:rPr>
              <a:t>Inhalt</a:t>
            </a:r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B384A5FA-258E-BD44-B5F3-FC1FCC8E49FD}"/>
              </a:ext>
            </a:extLst>
          </p:cNvPr>
          <p:cNvCxnSpPr/>
          <p:nvPr userDrawn="1"/>
        </p:nvCxnSpPr>
        <p:spPr>
          <a:xfrm>
            <a:off x="714302" y="2294196"/>
            <a:ext cx="4520952" cy="719"/>
          </a:xfrm>
          <a:prstGeom prst="line">
            <a:avLst/>
          </a:prstGeom>
          <a:ln>
            <a:solidFill>
              <a:srgbClr val="003B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17">
            <a:extLst>
              <a:ext uri="{FF2B5EF4-FFF2-40B4-BE49-F238E27FC236}">
                <a16:creationId xmlns:a16="http://schemas.microsoft.com/office/drawing/2014/main" id="{3C6CE9B3-0729-1647-B243-52B07621778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7677150" y="6456906"/>
            <a:ext cx="2063750" cy="307777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FAD99-34BE-324F-824B-135D51AA6E63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242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83C2B77F-82AF-5943-B534-AF52BF758A29}"/>
              </a:ext>
            </a:extLst>
          </p:cNvPr>
          <p:cNvSpPr/>
          <p:nvPr userDrawn="1"/>
        </p:nvSpPr>
        <p:spPr bwMode="auto">
          <a:xfrm>
            <a:off x="0" y="-27384"/>
            <a:ext cx="9906000" cy="491487"/>
          </a:xfrm>
          <a:prstGeom prst="rect">
            <a:avLst/>
          </a:prstGeom>
          <a:gradFill flip="none" rotWithShape="1">
            <a:gsLst>
              <a:gs pos="0">
                <a:srgbClr val="EFF6FE"/>
              </a:gs>
              <a:gs pos="100000">
                <a:srgbClr val="437BB6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24" charset="-128"/>
            </a:endParaRPr>
          </a:p>
        </p:txBody>
      </p:sp>
      <p:cxnSp>
        <p:nvCxnSpPr>
          <p:cNvPr id="3" name="Gerade Verbindung 2"/>
          <p:cNvCxnSpPr/>
          <p:nvPr userDrawn="1"/>
        </p:nvCxnSpPr>
        <p:spPr>
          <a:xfrm>
            <a:off x="5385048" y="458793"/>
            <a:ext cx="4520952" cy="719"/>
          </a:xfrm>
          <a:prstGeom prst="line">
            <a:avLst/>
          </a:prstGeom>
          <a:ln>
            <a:solidFill>
              <a:srgbClr val="003B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Inhaltsplatzhalter 6">
            <a:extLst>
              <a:ext uri="{FF2B5EF4-FFF2-40B4-BE49-F238E27FC236}">
                <a16:creationId xmlns:a16="http://schemas.microsoft.com/office/drawing/2014/main" id="{5805E975-075B-8F4C-BE61-6449DF98BDE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90769" y="1124744"/>
            <a:ext cx="8524461" cy="527230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5F283E0-2D37-554E-A61F-0F8CD58057C4}"/>
              </a:ext>
            </a:extLst>
          </p:cNvPr>
          <p:cNvSpPr txBox="1"/>
          <p:nvPr userDrawn="1"/>
        </p:nvSpPr>
        <p:spPr>
          <a:xfrm>
            <a:off x="690769" y="620688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437BB6"/>
                </a:solidFill>
              </a:rPr>
              <a:t>Zusammenfassung</a:t>
            </a:r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B384A5FA-258E-BD44-B5F3-FC1FCC8E49FD}"/>
              </a:ext>
            </a:extLst>
          </p:cNvPr>
          <p:cNvCxnSpPr/>
          <p:nvPr userDrawn="1"/>
        </p:nvCxnSpPr>
        <p:spPr>
          <a:xfrm>
            <a:off x="714302" y="990020"/>
            <a:ext cx="4520952" cy="719"/>
          </a:xfrm>
          <a:prstGeom prst="line">
            <a:avLst/>
          </a:prstGeom>
          <a:ln>
            <a:solidFill>
              <a:srgbClr val="003B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17">
            <a:extLst>
              <a:ext uri="{FF2B5EF4-FFF2-40B4-BE49-F238E27FC236}">
                <a16:creationId xmlns:a16="http://schemas.microsoft.com/office/drawing/2014/main" id="{3C6CE9B3-0729-1647-B243-52B07621778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7677150" y="6456906"/>
            <a:ext cx="2063750" cy="307777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FAD99-34BE-324F-824B-135D51AA6E63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991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48543" y="260648"/>
            <a:ext cx="8695993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48544" y="1196752"/>
            <a:ext cx="8731058" cy="489224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28" name="Rectangle 13"/>
          <p:cNvSpPr>
            <a:spLocks noChangeArrowheads="1"/>
          </p:cNvSpPr>
          <p:nvPr userDrawn="1"/>
        </p:nvSpPr>
        <p:spPr bwMode="auto">
          <a:xfrm>
            <a:off x="7850849" y="5435600"/>
            <a:ext cx="139475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3185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77150" y="6456906"/>
            <a:ext cx="20637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ＭＳ Ｐゴシック" pitchFamily="124" charset="-128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AD5D412-E402-7848-885F-EF12A08CA817}" type="slidenum">
              <a:rPr lang="de-DE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033" name="Rectangle 3"/>
          <p:cNvSpPr>
            <a:spLocks noChangeArrowheads="1"/>
          </p:cNvSpPr>
          <p:nvPr userDrawn="1"/>
        </p:nvSpPr>
        <p:spPr bwMode="auto">
          <a:xfrm>
            <a:off x="270013" y="6524633"/>
            <a:ext cx="482700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3B7B"/>
                </a:solidFill>
                <a:latin typeface="Century Gothic" charset="0"/>
                <a:ea typeface="Osaka" charset="0"/>
                <a:cs typeface="Osaka" charset="0"/>
              </a:rPr>
              <a:t>    Klinger </a:t>
            </a:r>
            <a:r>
              <a:rPr lang="de-DE" sz="1400" baseline="0" dirty="0">
                <a:solidFill>
                  <a:srgbClr val="003B7B"/>
                </a:solidFill>
                <a:latin typeface="Century Gothic" charset="0"/>
                <a:ea typeface="Osaka" charset="0"/>
                <a:cs typeface="Osaka" charset="0"/>
              </a:rPr>
              <a:t>– </a:t>
            </a:r>
            <a:r>
              <a:rPr lang="de-DE" sz="1400" dirty="0">
                <a:solidFill>
                  <a:srgbClr val="003B7B"/>
                </a:solidFill>
                <a:latin typeface="Century Gothic" charset="0"/>
                <a:ea typeface="Osaka" charset="0"/>
                <a:cs typeface="Osaka" charset="0"/>
              </a:rPr>
              <a:t>Algorithmische Mathematik</a:t>
            </a:r>
          </a:p>
        </p:txBody>
      </p:sp>
      <p:cxnSp>
        <p:nvCxnSpPr>
          <p:cNvPr id="15" name="Gerade Verbindung 14"/>
          <p:cNvCxnSpPr/>
          <p:nvPr userDrawn="1"/>
        </p:nvCxnSpPr>
        <p:spPr>
          <a:xfrm>
            <a:off x="37836" y="6524629"/>
            <a:ext cx="4699140" cy="715"/>
          </a:xfrm>
          <a:prstGeom prst="line">
            <a:avLst/>
          </a:prstGeom>
          <a:ln>
            <a:solidFill>
              <a:srgbClr val="003B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2053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7" r:id="rId2"/>
    <p:sldLayoutId id="2147483721" r:id="rId3"/>
    <p:sldLayoutId id="2147483718" r:id="rId4"/>
    <p:sldLayoutId id="2147483719" r:id="rId5"/>
    <p:sldLayoutId id="2147483720" r:id="rId6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3B7B"/>
          </a:solidFill>
          <a:latin typeface="+mj-lt"/>
          <a:ea typeface="+mj-ea"/>
          <a:cs typeface="Osaka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Osaka" pitchFamily="124" charset="-128"/>
          <a:cs typeface="Osak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Osaka" pitchFamily="124" charset="-128"/>
          <a:cs typeface="Osak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Osaka" pitchFamily="124" charset="-128"/>
          <a:cs typeface="Osak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Osaka" pitchFamily="124" charset="-128"/>
          <a:cs typeface="Osak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Osaka" pitchFamily="12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Osaka" pitchFamily="12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Osaka" pitchFamily="12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Osaka" pitchFamily="12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3B7B"/>
        </a:buClr>
        <a:buChar char="•"/>
        <a:defRPr sz="2000">
          <a:solidFill>
            <a:schemeClr val="tx1"/>
          </a:solidFill>
          <a:latin typeface="+mn-lt"/>
          <a:ea typeface="+mn-ea"/>
          <a:cs typeface="Osaka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3B7B"/>
        </a:buClr>
        <a:buChar char="–"/>
        <a:defRPr sz="2000">
          <a:solidFill>
            <a:schemeClr val="tx1"/>
          </a:solidFill>
          <a:latin typeface="+mn-lt"/>
          <a:ea typeface="+mn-ea"/>
          <a:cs typeface="Osak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3B7B"/>
        </a:buClr>
        <a:buChar char="•"/>
        <a:defRPr sz="2000">
          <a:solidFill>
            <a:schemeClr val="tx1"/>
          </a:solidFill>
          <a:latin typeface="+mn-lt"/>
          <a:ea typeface="+mn-ea"/>
          <a:cs typeface="Osak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3B7B"/>
        </a:buClr>
        <a:buChar char="–"/>
        <a:defRPr sz="2000">
          <a:solidFill>
            <a:schemeClr val="tx1"/>
          </a:solidFill>
          <a:latin typeface="+mn-lt"/>
          <a:ea typeface="+mn-ea"/>
          <a:cs typeface="Osak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3B7B"/>
        </a:buClr>
        <a:buChar char="»"/>
        <a:defRPr sz="2000">
          <a:solidFill>
            <a:schemeClr val="tx1"/>
          </a:solidFill>
          <a:latin typeface="+mn-lt"/>
          <a:ea typeface="+mn-ea"/>
          <a:cs typeface="Osak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7" Type="http://schemas.openxmlformats.org/officeDocument/2006/relationships/image" Target="../media/image13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hyperlink" Target="https://commons.wikimedia.org/wiki/File:Confusion_of_Tongues.png" TargetMode="External"/><Relationship Id="rId5" Type="http://schemas.openxmlformats.org/officeDocument/2006/relationships/image" Target="../media/image110.png"/><Relationship Id="rId10" Type="http://schemas.openxmlformats.org/officeDocument/2006/relationships/image" Target="../media/image13.png"/><Relationship Id="rId4" Type="http://schemas.openxmlformats.org/officeDocument/2006/relationships/image" Target="../media/image100.png"/><Relationship Id="rId9" Type="http://schemas.openxmlformats.org/officeDocument/2006/relationships/image" Target="../media/image150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image" Target="../media/image130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mmons.wikimedia.org/wiki/File:Hero_of_Alexandria.png" TargetMode="Externa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8EE11A-1AA7-D74C-BA5F-3BB9A428C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Wie zieht ein</a:t>
            </a:r>
            <a:br>
              <a:rPr lang="de-DE" dirty="0"/>
            </a:br>
            <a:r>
              <a:rPr lang="de-DE" dirty="0"/>
              <a:t>Taschenrechner Wurzeln?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472B4B-AFFB-2E40-B5F4-467BCD7D307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de-DE" dirty="0"/>
              <a:t>Sie lernen einen ersten Algorithmus kennen, welcher sich zum näherungsweisen Berechnen einer Wurzel eignet.</a:t>
            </a:r>
          </a:p>
          <a:p>
            <a:r>
              <a:rPr lang="de-DE" dirty="0"/>
              <a:t>Um einen Algorithmus aufzuschreiben, nutzen wir einen sog. Pseudocode.</a:t>
            </a:r>
          </a:p>
          <a:p>
            <a:r>
              <a:rPr lang="de-DE" dirty="0"/>
              <a:t>Es wird kurz darauf eingegangen, warum es wichtig ist, sich als angehende Mathematiklehrkraft mit dem Thema auseinanderzusetzen.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CDA735-5A59-7F4C-AFCD-DBF7FC4F47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1FAD99-34BE-324F-824B-135D51AA6E63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721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47806DD-C344-754B-A49A-58CD0B0058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1FAD99-34BE-324F-824B-135D51AA6E63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19EDFCE-5B09-7340-998E-C29289226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Wie zieht der Taschenrechner denn nun Wurzeln?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19ED25E-BE20-E947-B73E-44B63139D60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de-DE" dirty="0"/>
              <a:t>Tatsächlich nutzen die meisten Taschenrechner das Heron-Verfahren.</a:t>
            </a:r>
          </a:p>
          <a:p>
            <a:r>
              <a:rPr lang="de-DE" dirty="0"/>
              <a:t>Für viele </a:t>
            </a:r>
            <a:r>
              <a:rPr lang="de-DE" dirty="0" err="1"/>
              <a:t>SuS</a:t>
            </a:r>
            <a:r>
              <a:rPr lang="de-DE" dirty="0"/>
              <a:t> (und wahrscheinlich auch viele Erwachsene) ist die Wurzel-Taste aber eine </a:t>
            </a:r>
            <a:r>
              <a:rPr lang="de-DE" i="1" dirty="0">
                <a:solidFill>
                  <a:srgbClr val="437BB6"/>
                </a:solidFill>
              </a:rPr>
              <a:t>Black Box</a:t>
            </a:r>
            <a:r>
              <a:rPr lang="de-DE" dirty="0"/>
              <a:t>.</a:t>
            </a:r>
          </a:p>
          <a:p>
            <a:r>
              <a:rPr lang="de-DE" dirty="0"/>
              <a:t>Erst durch die Auseinandersetzung</a:t>
            </a:r>
            <a:br>
              <a:rPr lang="de-DE" dirty="0"/>
            </a:br>
            <a:r>
              <a:rPr lang="de-DE" dirty="0"/>
              <a:t>damit, was der Rechner tut,</a:t>
            </a:r>
            <a:br>
              <a:rPr lang="de-DE" dirty="0"/>
            </a:br>
            <a:r>
              <a:rPr lang="de-DE" dirty="0"/>
              <a:t>wird diese zu einer </a:t>
            </a:r>
            <a:r>
              <a:rPr lang="de-DE" i="1" dirty="0">
                <a:solidFill>
                  <a:schemeClr val="tx2"/>
                </a:solidFill>
              </a:rPr>
              <a:t>White Box</a:t>
            </a:r>
            <a:r>
              <a:rPr lang="de-DE" dirty="0"/>
              <a:t>.</a:t>
            </a:r>
          </a:p>
          <a:p>
            <a:endParaRPr lang="de-DE" sz="1000" dirty="0"/>
          </a:p>
          <a:p>
            <a:r>
              <a:rPr lang="de-DE" dirty="0"/>
              <a:t>Warum sollten </a:t>
            </a:r>
            <a:r>
              <a:rPr lang="de-DE" dirty="0" err="1"/>
              <a:t>SuS</a:t>
            </a:r>
            <a:r>
              <a:rPr lang="de-DE" dirty="0"/>
              <a:t> Ideen entwickeln, was sich dahinter verbirgt?</a:t>
            </a:r>
          </a:p>
          <a:p>
            <a:pPr lvl="1"/>
            <a:r>
              <a:rPr lang="de-DE" dirty="0"/>
              <a:t>Nur so lässt sich wirklich ein Verständnis</a:t>
            </a:r>
            <a:br>
              <a:rPr lang="de-DE" dirty="0"/>
            </a:br>
            <a:r>
              <a:rPr lang="de-DE" dirty="0"/>
              <a:t>dafür entwickeln, was ein Näherungswert bedeutet.</a:t>
            </a:r>
          </a:p>
          <a:p>
            <a:pPr lvl="1"/>
            <a:r>
              <a:rPr lang="de-DE" dirty="0"/>
              <a:t>Nur wenn man die grundsätzlichen Charakteristika</a:t>
            </a:r>
            <a:br>
              <a:rPr lang="de-DE" dirty="0"/>
            </a:br>
            <a:r>
              <a:rPr lang="de-DE" dirty="0"/>
              <a:t>von Algorithmen kennt, kann man die bei ihrer</a:t>
            </a:r>
            <a:br>
              <a:rPr lang="de-DE" dirty="0"/>
            </a:br>
            <a:r>
              <a:rPr lang="de-DE" dirty="0"/>
              <a:t>Verwendung auftretende Phänomene deuten und</a:t>
            </a:r>
            <a:br>
              <a:rPr lang="de-DE" dirty="0"/>
            </a:br>
            <a:r>
              <a:rPr lang="de-DE" dirty="0"/>
              <a:t>interpretieren.</a:t>
            </a:r>
          </a:p>
          <a:p>
            <a:pPr lvl="1"/>
            <a:r>
              <a:rPr lang="de-DE" dirty="0"/>
              <a:t>Jemand, der </a:t>
            </a:r>
            <a:r>
              <a:rPr lang="de-DE" i="1" dirty="0">
                <a:solidFill>
                  <a:srgbClr val="437BB6"/>
                </a:solidFill>
              </a:rPr>
              <a:t>algorithmisch denkt</a:t>
            </a:r>
            <a:r>
              <a:rPr lang="de-DE" dirty="0"/>
              <a:t>, kann die digitale</a:t>
            </a:r>
            <a:br>
              <a:rPr lang="de-DE" dirty="0"/>
            </a:br>
            <a:r>
              <a:rPr lang="de-DE" dirty="0"/>
              <a:t>Zukunft auch gestalten und nicht nur an ihr teilnehmen.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952BA5C-6B4F-A24B-A06B-0B2511CE6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5204" y="3838759"/>
            <a:ext cx="1803168" cy="118123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3534807-ABA3-924C-AA5A-613E0AFEC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203" y="5087174"/>
            <a:ext cx="1803169" cy="95307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572D3CA-67BD-D74D-8D89-A463EA19B1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5884" y="1922504"/>
            <a:ext cx="4425016" cy="1357627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753E97DA-D342-F94F-86C8-C3B0BBE5592C}"/>
              </a:ext>
            </a:extLst>
          </p:cNvPr>
          <p:cNvSpPr/>
          <p:nvPr/>
        </p:nvSpPr>
        <p:spPr bwMode="auto">
          <a:xfrm>
            <a:off x="5564436" y="2256654"/>
            <a:ext cx="4143936" cy="678693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400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51752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9837FFE-0258-CD4C-B339-99E74120309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de-DE" dirty="0"/>
              <a:t>Das Heron-Verfahren dient dem numerischen Ziehen von Wurzeln.</a:t>
            </a:r>
          </a:p>
          <a:p>
            <a:r>
              <a:rPr lang="de-DE" dirty="0"/>
              <a:t>Es lässt sich – wie jeder Algorithmus – in sog. Pseudocode formulieren.</a:t>
            </a:r>
          </a:p>
          <a:p>
            <a:r>
              <a:rPr lang="de-DE" dirty="0"/>
              <a:t>Für das Verfahren ist ein Abbruchkriterium notwendig, das die Berechnung abbricht, sobald die gewünschte Genauigkeit erreicht ist.</a:t>
            </a:r>
          </a:p>
          <a:p>
            <a:r>
              <a:rPr lang="de-DE" dirty="0"/>
              <a:t>Mathematische Algorithmen kann man sich oft wie eine Funktion vorstellen.</a:t>
            </a:r>
          </a:p>
          <a:p>
            <a:r>
              <a:rPr lang="de-DE" dirty="0"/>
              <a:t>Unser Ziel: Algorithmen sollen keine „Black Boxes“, sondern „White Boxes“ sein. Sie (und Ihre </a:t>
            </a:r>
            <a:r>
              <a:rPr lang="de-DE" dirty="0" err="1"/>
              <a:t>SchülerInnen</a:t>
            </a:r>
            <a:r>
              <a:rPr lang="de-DE" dirty="0"/>
              <a:t>) sollen Grundvorstellungen davon aufbauen, wie Algorithmen funktionieren und was mit ihnen möglich ist. Sie sollen </a:t>
            </a:r>
            <a:r>
              <a:rPr lang="de-DE" i="1" dirty="0"/>
              <a:t>algorithmisch denken</a:t>
            </a:r>
            <a:r>
              <a:rPr lang="de-DE" dirty="0"/>
              <a:t> lernen.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9A018FE-46EE-AE4D-8232-53949B3F0F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1FAD99-34BE-324F-824B-135D51AA6E63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42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281BD71-F9E1-D341-B012-11A15B2D6E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9C57D6-F6F3-E04C-B5A4-67624E91738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86F1205-BBE0-1B43-A3B9-4E8189A03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Wie zieht ein Taschenrechner Wurzeln?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C91604D6-EC36-FC48-A497-4BC95DF2D41F}"/>
              </a:ext>
            </a:extLst>
          </p:cNvPr>
          <p:cNvGrpSpPr>
            <a:grpSpLocks noChangeAspect="1"/>
          </p:cNvGrpSpPr>
          <p:nvPr/>
        </p:nvGrpSpPr>
        <p:grpSpPr>
          <a:xfrm>
            <a:off x="5814508" y="1034996"/>
            <a:ext cx="2255322" cy="5104762"/>
            <a:chOff x="6402602" y="762106"/>
            <a:chExt cx="2419633" cy="5476671"/>
          </a:xfrm>
        </p:grpSpPr>
        <p:sp>
          <p:nvSpPr>
            <p:cNvPr id="5" name="Shape 243">
              <a:extLst>
                <a:ext uri="{FF2B5EF4-FFF2-40B4-BE49-F238E27FC236}">
                  <a16:creationId xmlns:a16="http://schemas.microsoft.com/office/drawing/2014/main" id="{56C74806-0868-2841-958F-7DA02505DF31}"/>
                </a:ext>
              </a:extLst>
            </p:cNvPr>
            <p:cNvSpPr/>
            <p:nvPr/>
          </p:nvSpPr>
          <p:spPr>
            <a:xfrm>
              <a:off x="6402602" y="762106"/>
              <a:ext cx="2419633" cy="5476671"/>
            </a:xfrm>
            <a:custGeom>
              <a:avLst/>
              <a:gdLst/>
              <a:ahLst/>
              <a:cxnLst/>
              <a:rect l="0" t="0" r="0" b="0"/>
              <a:pathLst>
                <a:path w="30819" h="61841" extrusionOk="0">
                  <a:moveTo>
                    <a:pt x="5160" y="2580"/>
                  </a:moveTo>
                  <a:lnTo>
                    <a:pt x="5295" y="2648"/>
                  </a:lnTo>
                  <a:lnTo>
                    <a:pt x="5363" y="2784"/>
                  </a:lnTo>
                  <a:lnTo>
                    <a:pt x="5363" y="2920"/>
                  </a:lnTo>
                  <a:lnTo>
                    <a:pt x="5363" y="3055"/>
                  </a:lnTo>
                  <a:lnTo>
                    <a:pt x="5295" y="3191"/>
                  </a:lnTo>
                  <a:lnTo>
                    <a:pt x="5160" y="3259"/>
                  </a:lnTo>
                  <a:lnTo>
                    <a:pt x="4888" y="3259"/>
                  </a:lnTo>
                  <a:lnTo>
                    <a:pt x="4752" y="3191"/>
                  </a:lnTo>
                  <a:lnTo>
                    <a:pt x="4684" y="3055"/>
                  </a:lnTo>
                  <a:lnTo>
                    <a:pt x="4684" y="2920"/>
                  </a:lnTo>
                  <a:lnTo>
                    <a:pt x="4684" y="2784"/>
                  </a:lnTo>
                  <a:lnTo>
                    <a:pt x="4752" y="2648"/>
                  </a:lnTo>
                  <a:lnTo>
                    <a:pt x="4888" y="2580"/>
                  </a:lnTo>
                  <a:close/>
                  <a:moveTo>
                    <a:pt x="15410" y="2241"/>
                  </a:moveTo>
                  <a:lnTo>
                    <a:pt x="15681" y="2309"/>
                  </a:lnTo>
                  <a:lnTo>
                    <a:pt x="15885" y="2444"/>
                  </a:lnTo>
                  <a:lnTo>
                    <a:pt x="16021" y="2648"/>
                  </a:lnTo>
                  <a:lnTo>
                    <a:pt x="16088" y="2920"/>
                  </a:lnTo>
                  <a:lnTo>
                    <a:pt x="16021" y="3191"/>
                  </a:lnTo>
                  <a:lnTo>
                    <a:pt x="15885" y="3395"/>
                  </a:lnTo>
                  <a:lnTo>
                    <a:pt x="15681" y="3531"/>
                  </a:lnTo>
                  <a:lnTo>
                    <a:pt x="15410" y="3598"/>
                  </a:lnTo>
                  <a:lnTo>
                    <a:pt x="15138" y="3531"/>
                  </a:lnTo>
                  <a:lnTo>
                    <a:pt x="14934" y="3395"/>
                  </a:lnTo>
                  <a:lnTo>
                    <a:pt x="14799" y="3191"/>
                  </a:lnTo>
                  <a:lnTo>
                    <a:pt x="14731" y="2920"/>
                  </a:lnTo>
                  <a:lnTo>
                    <a:pt x="14799" y="2648"/>
                  </a:lnTo>
                  <a:lnTo>
                    <a:pt x="14934" y="2444"/>
                  </a:lnTo>
                  <a:lnTo>
                    <a:pt x="15138" y="2309"/>
                  </a:lnTo>
                  <a:lnTo>
                    <a:pt x="15410" y="2241"/>
                  </a:lnTo>
                  <a:close/>
                  <a:moveTo>
                    <a:pt x="29393" y="5228"/>
                  </a:moveTo>
                  <a:lnTo>
                    <a:pt x="29461" y="5296"/>
                  </a:lnTo>
                  <a:lnTo>
                    <a:pt x="29461" y="54849"/>
                  </a:lnTo>
                  <a:lnTo>
                    <a:pt x="1426" y="54849"/>
                  </a:lnTo>
                  <a:lnTo>
                    <a:pt x="1426" y="5296"/>
                  </a:lnTo>
                  <a:lnTo>
                    <a:pt x="1494" y="5228"/>
                  </a:lnTo>
                  <a:close/>
                  <a:moveTo>
                    <a:pt x="15410" y="544"/>
                  </a:moveTo>
                  <a:lnTo>
                    <a:pt x="19143" y="612"/>
                  </a:lnTo>
                  <a:lnTo>
                    <a:pt x="23012" y="747"/>
                  </a:lnTo>
                  <a:lnTo>
                    <a:pt x="26339" y="951"/>
                  </a:lnTo>
                  <a:lnTo>
                    <a:pt x="27560" y="1087"/>
                  </a:lnTo>
                  <a:lnTo>
                    <a:pt x="27560" y="1087"/>
                  </a:lnTo>
                  <a:lnTo>
                    <a:pt x="26339" y="1019"/>
                  </a:lnTo>
                  <a:lnTo>
                    <a:pt x="23012" y="815"/>
                  </a:lnTo>
                  <a:lnTo>
                    <a:pt x="19143" y="680"/>
                  </a:lnTo>
                  <a:lnTo>
                    <a:pt x="15410" y="612"/>
                  </a:lnTo>
                  <a:lnTo>
                    <a:pt x="11676" y="680"/>
                  </a:lnTo>
                  <a:lnTo>
                    <a:pt x="7807" y="815"/>
                  </a:lnTo>
                  <a:lnTo>
                    <a:pt x="4481" y="1019"/>
                  </a:lnTo>
                  <a:lnTo>
                    <a:pt x="3259" y="1087"/>
                  </a:lnTo>
                  <a:lnTo>
                    <a:pt x="2444" y="1223"/>
                  </a:lnTo>
                  <a:lnTo>
                    <a:pt x="1969" y="1358"/>
                  </a:lnTo>
                  <a:lnTo>
                    <a:pt x="1630" y="1494"/>
                  </a:lnTo>
                  <a:lnTo>
                    <a:pt x="1290" y="1698"/>
                  </a:lnTo>
                  <a:lnTo>
                    <a:pt x="1019" y="1901"/>
                  </a:lnTo>
                  <a:lnTo>
                    <a:pt x="815" y="2173"/>
                  </a:lnTo>
                  <a:lnTo>
                    <a:pt x="679" y="2444"/>
                  </a:lnTo>
                  <a:lnTo>
                    <a:pt x="544" y="2852"/>
                  </a:lnTo>
                  <a:lnTo>
                    <a:pt x="544" y="3259"/>
                  </a:lnTo>
                  <a:lnTo>
                    <a:pt x="544" y="58311"/>
                  </a:lnTo>
                  <a:lnTo>
                    <a:pt x="544" y="58718"/>
                  </a:lnTo>
                  <a:lnTo>
                    <a:pt x="476" y="58311"/>
                  </a:lnTo>
                  <a:lnTo>
                    <a:pt x="476" y="3259"/>
                  </a:lnTo>
                  <a:lnTo>
                    <a:pt x="544" y="2784"/>
                  </a:lnTo>
                  <a:lnTo>
                    <a:pt x="612" y="2444"/>
                  </a:lnTo>
                  <a:lnTo>
                    <a:pt x="747" y="2105"/>
                  </a:lnTo>
                  <a:lnTo>
                    <a:pt x="951" y="1834"/>
                  </a:lnTo>
                  <a:lnTo>
                    <a:pt x="1222" y="1630"/>
                  </a:lnTo>
                  <a:lnTo>
                    <a:pt x="1562" y="1426"/>
                  </a:lnTo>
                  <a:lnTo>
                    <a:pt x="1969" y="1290"/>
                  </a:lnTo>
                  <a:lnTo>
                    <a:pt x="2444" y="1155"/>
                  </a:lnTo>
                  <a:lnTo>
                    <a:pt x="3259" y="1087"/>
                  </a:lnTo>
                  <a:lnTo>
                    <a:pt x="4481" y="951"/>
                  </a:lnTo>
                  <a:lnTo>
                    <a:pt x="7807" y="747"/>
                  </a:lnTo>
                  <a:lnTo>
                    <a:pt x="11676" y="612"/>
                  </a:lnTo>
                  <a:lnTo>
                    <a:pt x="15410" y="544"/>
                  </a:lnTo>
                  <a:close/>
                  <a:moveTo>
                    <a:pt x="27560" y="1087"/>
                  </a:moveTo>
                  <a:lnTo>
                    <a:pt x="28375" y="1155"/>
                  </a:lnTo>
                  <a:lnTo>
                    <a:pt x="28850" y="1290"/>
                  </a:lnTo>
                  <a:lnTo>
                    <a:pt x="29257" y="1426"/>
                  </a:lnTo>
                  <a:lnTo>
                    <a:pt x="29597" y="1630"/>
                  </a:lnTo>
                  <a:lnTo>
                    <a:pt x="29868" y="1834"/>
                  </a:lnTo>
                  <a:lnTo>
                    <a:pt x="30072" y="2105"/>
                  </a:lnTo>
                  <a:lnTo>
                    <a:pt x="30208" y="2444"/>
                  </a:lnTo>
                  <a:lnTo>
                    <a:pt x="30276" y="2784"/>
                  </a:lnTo>
                  <a:lnTo>
                    <a:pt x="30344" y="3259"/>
                  </a:lnTo>
                  <a:lnTo>
                    <a:pt x="30344" y="58311"/>
                  </a:lnTo>
                  <a:lnTo>
                    <a:pt x="30276" y="58718"/>
                  </a:lnTo>
                  <a:lnTo>
                    <a:pt x="30208" y="59125"/>
                  </a:lnTo>
                  <a:lnTo>
                    <a:pt x="30072" y="59465"/>
                  </a:lnTo>
                  <a:lnTo>
                    <a:pt x="29868" y="59736"/>
                  </a:lnTo>
                  <a:lnTo>
                    <a:pt x="29597" y="60008"/>
                  </a:lnTo>
                  <a:lnTo>
                    <a:pt x="29257" y="60144"/>
                  </a:lnTo>
                  <a:lnTo>
                    <a:pt x="28850" y="60347"/>
                  </a:lnTo>
                  <a:lnTo>
                    <a:pt x="28375" y="60415"/>
                  </a:lnTo>
                  <a:lnTo>
                    <a:pt x="26746" y="60687"/>
                  </a:lnTo>
                  <a:lnTo>
                    <a:pt x="23895" y="60958"/>
                  </a:lnTo>
                  <a:lnTo>
                    <a:pt x="22130" y="61094"/>
                  </a:lnTo>
                  <a:lnTo>
                    <a:pt x="20093" y="61230"/>
                  </a:lnTo>
                  <a:lnTo>
                    <a:pt x="17853" y="61298"/>
                  </a:lnTo>
                  <a:lnTo>
                    <a:pt x="12966" y="61298"/>
                  </a:lnTo>
                  <a:lnTo>
                    <a:pt x="10726" y="61230"/>
                  </a:lnTo>
                  <a:lnTo>
                    <a:pt x="8689" y="61094"/>
                  </a:lnTo>
                  <a:lnTo>
                    <a:pt x="6924" y="60958"/>
                  </a:lnTo>
                  <a:lnTo>
                    <a:pt x="4073" y="60687"/>
                  </a:lnTo>
                  <a:lnTo>
                    <a:pt x="2444" y="60415"/>
                  </a:lnTo>
                  <a:lnTo>
                    <a:pt x="1969" y="60347"/>
                  </a:lnTo>
                  <a:lnTo>
                    <a:pt x="1562" y="60144"/>
                  </a:lnTo>
                  <a:lnTo>
                    <a:pt x="1290" y="60008"/>
                  </a:lnTo>
                  <a:lnTo>
                    <a:pt x="951" y="59736"/>
                  </a:lnTo>
                  <a:lnTo>
                    <a:pt x="747" y="59465"/>
                  </a:lnTo>
                  <a:lnTo>
                    <a:pt x="612" y="59125"/>
                  </a:lnTo>
                  <a:lnTo>
                    <a:pt x="544" y="58718"/>
                  </a:lnTo>
                  <a:lnTo>
                    <a:pt x="544" y="58718"/>
                  </a:lnTo>
                  <a:lnTo>
                    <a:pt x="679" y="59125"/>
                  </a:lnTo>
                  <a:lnTo>
                    <a:pt x="815" y="59397"/>
                  </a:lnTo>
                  <a:lnTo>
                    <a:pt x="1019" y="59669"/>
                  </a:lnTo>
                  <a:lnTo>
                    <a:pt x="1290" y="59940"/>
                  </a:lnTo>
                  <a:lnTo>
                    <a:pt x="1630" y="60144"/>
                  </a:lnTo>
                  <a:lnTo>
                    <a:pt x="2037" y="60279"/>
                  </a:lnTo>
                  <a:lnTo>
                    <a:pt x="2444" y="60415"/>
                  </a:lnTo>
                  <a:lnTo>
                    <a:pt x="4073" y="60619"/>
                  </a:lnTo>
                  <a:lnTo>
                    <a:pt x="6924" y="60890"/>
                  </a:lnTo>
                  <a:lnTo>
                    <a:pt x="8689" y="61026"/>
                  </a:lnTo>
                  <a:lnTo>
                    <a:pt x="10726" y="61162"/>
                  </a:lnTo>
                  <a:lnTo>
                    <a:pt x="12966" y="61230"/>
                  </a:lnTo>
                  <a:lnTo>
                    <a:pt x="17853" y="61230"/>
                  </a:lnTo>
                  <a:lnTo>
                    <a:pt x="20093" y="61162"/>
                  </a:lnTo>
                  <a:lnTo>
                    <a:pt x="22130" y="61026"/>
                  </a:lnTo>
                  <a:lnTo>
                    <a:pt x="23895" y="60890"/>
                  </a:lnTo>
                  <a:lnTo>
                    <a:pt x="26746" y="60619"/>
                  </a:lnTo>
                  <a:lnTo>
                    <a:pt x="28375" y="60415"/>
                  </a:lnTo>
                  <a:lnTo>
                    <a:pt x="28850" y="60279"/>
                  </a:lnTo>
                  <a:lnTo>
                    <a:pt x="29190" y="60144"/>
                  </a:lnTo>
                  <a:lnTo>
                    <a:pt x="29529" y="59940"/>
                  </a:lnTo>
                  <a:lnTo>
                    <a:pt x="29800" y="59669"/>
                  </a:lnTo>
                  <a:lnTo>
                    <a:pt x="30004" y="59397"/>
                  </a:lnTo>
                  <a:lnTo>
                    <a:pt x="30140" y="59125"/>
                  </a:lnTo>
                  <a:lnTo>
                    <a:pt x="30276" y="58718"/>
                  </a:lnTo>
                  <a:lnTo>
                    <a:pt x="30276" y="58311"/>
                  </a:lnTo>
                  <a:lnTo>
                    <a:pt x="30276" y="3259"/>
                  </a:lnTo>
                  <a:lnTo>
                    <a:pt x="30276" y="2852"/>
                  </a:lnTo>
                  <a:lnTo>
                    <a:pt x="30140" y="2444"/>
                  </a:lnTo>
                  <a:lnTo>
                    <a:pt x="30004" y="2173"/>
                  </a:lnTo>
                  <a:lnTo>
                    <a:pt x="29800" y="1901"/>
                  </a:lnTo>
                  <a:lnTo>
                    <a:pt x="29529" y="1698"/>
                  </a:lnTo>
                  <a:lnTo>
                    <a:pt x="29190" y="1494"/>
                  </a:lnTo>
                  <a:lnTo>
                    <a:pt x="28850" y="1358"/>
                  </a:lnTo>
                  <a:lnTo>
                    <a:pt x="28375" y="1223"/>
                  </a:lnTo>
                  <a:lnTo>
                    <a:pt x="27560" y="1087"/>
                  </a:lnTo>
                  <a:close/>
                  <a:moveTo>
                    <a:pt x="15410" y="1"/>
                  </a:moveTo>
                  <a:lnTo>
                    <a:pt x="11608" y="69"/>
                  </a:lnTo>
                  <a:lnTo>
                    <a:pt x="7739" y="204"/>
                  </a:lnTo>
                  <a:lnTo>
                    <a:pt x="4413" y="408"/>
                  </a:lnTo>
                  <a:lnTo>
                    <a:pt x="3191" y="544"/>
                  </a:lnTo>
                  <a:lnTo>
                    <a:pt x="2309" y="680"/>
                  </a:lnTo>
                  <a:lnTo>
                    <a:pt x="1765" y="815"/>
                  </a:lnTo>
                  <a:lnTo>
                    <a:pt x="1290" y="1019"/>
                  </a:lnTo>
                  <a:lnTo>
                    <a:pt x="883" y="1223"/>
                  </a:lnTo>
                  <a:lnTo>
                    <a:pt x="544" y="1494"/>
                  </a:lnTo>
                  <a:lnTo>
                    <a:pt x="340" y="1901"/>
                  </a:lnTo>
                  <a:lnTo>
                    <a:pt x="136" y="2241"/>
                  </a:lnTo>
                  <a:lnTo>
                    <a:pt x="1" y="2716"/>
                  </a:lnTo>
                  <a:lnTo>
                    <a:pt x="1" y="3259"/>
                  </a:lnTo>
                  <a:lnTo>
                    <a:pt x="1" y="58311"/>
                  </a:lnTo>
                  <a:lnTo>
                    <a:pt x="1" y="58854"/>
                  </a:lnTo>
                  <a:lnTo>
                    <a:pt x="136" y="59261"/>
                  </a:lnTo>
                  <a:lnTo>
                    <a:pt x="340" y="59736"/>
                  </a:lnTo>
                  <a:lnTo>
                    <a:pt x="612" y="60076"/>
                  </a:lnTo>
                  <a:lnTo>
                    <a:pt x="951" y="60347"/>
                  </a:lnTo>
                  <a:lnTo>
                    <a:pt x="1358" y="60619"/>
                  </a:lnTo>
                  <a:lnTo>
                    <a:pt x="1833" y="60823"/>
                  </a:lnTo>
                  <a:lnTo>
                    <a:pt x="2309" y="60958"/>
                  </a:lnTo>
                  <a:lnTo>
                    <a:pt x="4006" y="61162"/>
                  </a:lnTo>
                  <a:lnTo>
                    <a:pt x="6857" y="61501"/>
                  </a:lnTo>
                  <a:lnTo>
                    <a:pt x="8689" y="61637"/>
                  </a:lnTo>
                  <a:lnTo>
                    <a:pt x="10726" y="61705"/>
                  </a:lnTo>
                  <a:lnTo>
                    <a:pt x="12966" y="61773"/>
                  </a:lnTo>
                  <a:lnTo>
                    <a:pt x="15410" y="61841"/>
                  </a:lnTo>
                  <a:lnTo>
                    <a:pt x="17853" y="61773"/>
                  </a:lnTo>
                  <a:lnTo>
                    <a:pt x="20093" y="61705"/>
                  </a:lnTo>
                  <a:lnTo>
                    <a:pt x="22130" y="61637"/>
                  </a:lnTo>
                  <a:lnTo>
                    <a:pt x="23963" y="61501"/>
                  </a:lnTo>
                  <a:lnTo>
                    <a:pt x="26814" y="61162"/>
                  </a:lnTo>
                  <a:lnTo>
                    <a:pt x="28511" y="60958"/>
                  </a:lnTo>
                  <a:lnTo>
                    <a:pt x="28986" y="60823"/>
                  </a:lnTo>
                  <a:lnTo>
                    <a:pt x="29461" y="60619"/>
                  </a:lnTo>
                  <a:lnTo>
                    <a:pt x="29868" y="60347"/>
                  </a:lnTo>
                  <a:lnTo>
                    <a:pt x="30208" y="60076"/>
                  </a:lnTo>
                  <a:lnTo>
                    <a:pt x="30479" y="59736"/>
                  </a:lnTo>
                  <a:lnTo>
                    <a:pt x="30683" y="59261"/>
                  </a:lnTo>
                  <a:lnTo>
                    <a:pt x="30819" y="58854"/>
                  </a:lnTo>
                  <a:lnTo>
                    <a:pt x="30819" y="58311"/>
                  </a:lnTo>
                  <a:lnTo>
                    <a:pt x="30819" y="3259"/>
                  </a:lnTo>
                  <a:lnTo>
                    <a:pt x="30819" y="2716"/>
                  </a:lnTo>
                  <a:lnTo>
                    <a:pt x="30683" y="2241"/>
                  </a:lnTo>
                  <a:lnTo>
                    <a:pt x="30547" y="1901"/>
                  </a:lnTo>
                  <a:lnTo>
                    <a:pt x="30276" y="1494"/>
                  </a:lnTo>
                  <a:lnTo>
                    <a:pt x="29936" y="1223"/>
                  </a:lnTo>
                  <a:lnTo>
                    <a:pt x="29529" y="1019"/>
                  </a:lnTo>
                  <a:lnTo>
                    <a:pt x="29054" y="815"/>
                  </a:lnTo>
                  <a:lnTo>
                    <a:pt x="28511" y="680"/>
                  </a:lnTo>
                  <a:lnTo>
                    <a:pt x="27628" y="544"/>
                  </a:lnTo>
                  <a:lnTo>
                    <a:pt x="26406" y="408"/>
                  </a:lnTo>
                  <a:lnTo>
                    <a:pt x="23080" y="204"/>
                  </a:lnTo>
                  <a:lnTo>
                    <a:pt x="19211" y="69"/>
                  </a:lnTo>
                  <a:lnTo>
                    <a:pt x="15410" y="1"/>
                  </a:lnTo>
                  <a:close/>
                </a:path>
              </a:pathLst>
            </a:custGeom>
            <a:solidFill>
              <a:srgbClr val="2F3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Shape 245">
              <a:extLst>
                <a:ext uri="{FF2B5EF4-FFF2-40B4-BE49-F238E27FC236}">
                  <a16:creationId xmlns:a16="http://schemas.microsoft.com/office/drawing/2014/main" id="{B318F442-47EC-DA43-B2B7-1A18D470A704}"/>
                </a:ext>
              </a:extLst>
            </p:cNvPr>
            <p:cNvSpPr/>
            <p:nvPr/>
          </p:nvSpPr>
          <p:spPr>
            <a:xfrm>
              <a:off x="6525349" y="1236567"/>
              <a:ext cx="2174141" cy="4362480"/>
            </a:xfrm>
            <a:prstGeom prst="rect">
              <a:avLst/>
            </a:prstGeom>
            <a:solidFill>
              <a:srgbClr val="F3F3F3"/>
            </a:solidFill>
            <a:ln w="19050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dirty="0">
                  <a:solidFill>
                    <a:srgbClr val="999999"/>
                  </a:solidFill>
                </a:rPr>
                <a:t>Place your screenshot here</a:t>
              </a:r>
              <a:endParaRPr sz="1000" dirty="0">
                <a:solidFill>
                  <a:srgbClr val="999999"/>
                </a:solidFill>
              </a:endParaRPr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34CE1341-32A6-684A-8670-3021450D4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25349" y="1236567"/>
              <a:ext cx="2174141" cy="4362480"/>
            </a:xfrm>
            <a:prstGeom prst="rect">
              <a:avLst/>
            </a:prstGeom>
          </p:spPr>
        </p:pic>
      </p:grpSp>
      <p:pic>
        <p:nvPicPr>
          <p:cNvPr id="8" name="Grafik 7">
            <a:extLst>
              <a:ext uri="{FF2B5EF4-FFF2-40B4-BE49-F238E27FC236}">
                <a16:creationId xmlns:a16="http://schemas.microsoft.com/office/drawing/2014/main" id="{85BDE207-19BA-B345-94A6-8672C59C89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9757" y1="79894" x2="17932" y2="78571"/>
                        <a14:foregroundMark x1="35020" y1="81437" x2="16443" y2="80776"/>
                        <a14:foregroundMark x1="87971" y1="71693" x2="88864" y2="34612"/>
                        <a14:foregroundMark x1="88864" y1="34612" x2="87599" y2="19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-240220" y="1832768"/>
            <a:ext cx="5964744" cy="335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95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318D9B7-3C69-434C-90A0-6D05EB4EED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1FAD99-34BE-324F-824B-135D51AA6E63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8D1D523-0DF0-BD41-8351-0FA063ED9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 denken Schülerinnen und Schüler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B11B985-DD76-1E46-8868-51E17E1B6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346" y="1219873"/>
            <a:ext cx="3707152" cy="38022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C2C3B47-1E2F-CD4B-8E54-EBECE5346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106" y="1887570"/>
            <a:ext cx="5956300" cy="368300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0F108D06-0E4B-2141-89A0-7DD14B31344E}"/>
              </a:ext>
            </a:extLst>
          </p:cNvPr>
          <p:cNvGrpSpPr/>
          <p:nvPr/>
        </p:nvGrpSpPr>
        <p:grpSpPr>
          <a:xfrm>
            <a:off x="948762" y="3922641"/>
            <a:ext cx="4888231" cy="1292652"/>
            <a:chOff x="4922235" y="2352675"/>
            <a:chExt cx="3423320" cy="687387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6567D3F9-FFEA-1649-A956-B9A367A985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2403" b="-9692"/>
            <a:stretch/>
          </p:blipFill>
          <p:spPr>
            <a:xfrm>
              <a:off x="4922235" y="2705720"/>
              <a:ext cx="3423320" cy="334342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4F4C17E7-5871-9B42-BA1A-B72A766D8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7269"/>
            <a:stretch/>
          </p:blipFill>
          <p:spPr>
            <a:xfrm>
              <a:off x="4932040" y="2352675"/>
              <a:ext cx="2539752" cy="304800"/>
            </a:xfrm>
            <a:prstGeom prst="rect">
              <a:avLst/>
            </a:prstGeom>
          </p:spPr>
        </p:pic>
      </p:grpSp>
      <p:pic>
        <p:nvPicPr>
          <p:cNvPr id="10" name="Grafik 9">
            <a:extLst>
              <a:ext uri="{FF2B5EF4-FFF2-40B4-BE49-F238E27FC236}">
                <a16:creationId xmlns:a16="http://schemas.microsoft.com/office/drawing/2014/main" id="{479EDD6B-B825-2D40-8F1A-05EA1979AF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266" y="3395541"/>
            <a:ext cx="7334664" cy="39180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5D94C69-1971-B441-AD4C-C10543BC6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258" y="2621007"/>
            <a:ext cx="5943600" cy="67310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48EAF40A-1A5D-7249-A0BD-BC4DDC84ADF9}"/>
              </a:ext>
            </a:extLst>
          </p:cNvPr>
          <p:cNvSpPr txBox="1"/>
          <p:nvPr/>
        </p:nvSpPr>
        <p:spPr>
          <a:xfrm>
            <a:off x="618807" y="6038467"/>
            <a:ext cx="7058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latin typeface="Arial" panose="020B0604020202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Quelle: Gesamtschule Jüchen, Jüchen, Klasse 9, Erweiterungskurs</a:t>
            </a:r>
          </a:p>
        </p:txBody>
      </p:sp>
    </p:spTree>
    <p:extLst>
      <p:ext uri="{BB962C8B-B14F-4D97-AF65-F5344CB8AC3E}">
        <p14:creationId xmlns:p14="http://schemas.microsoft.com/office/powerpoint/2010/main" val="357188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F4B6E90-00DE-1542-8719-E54C642193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1FAD99-34BE-324F-824B-135D51AA6E63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0DB6DC4-2D1A-9242-BDA0-DF16A4322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Wie zieht der Taschenrechner Wurzeln?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Inhaltsplatzhalter 3">
                <a:extLst>
                  <a:ext uri="{FF2B5EF4-FFF2-40B4-BE49-F238E27FC236}">
                    <a16:creationId xmlns:a16="http://schemas.microsoft.com/office/drawing/2014/main" id="{20B74DFE-9098-6542-9200-DBFF3EB077EE}"/>
                  </a:ext>
                </a:extLst>
              </p:cNvPr>
              <p:cNvSpPr>
                <a:spLocks noGrp="1"/>
              </p:cNvSpPr>
              <p:nvPr>
                <p:ph sz="quarter" idx="11"/>
              </p:nvPr>
            </p:nvSpPr>
            <p:spPr/>
            <p:txBody>
              <a:bodyPr/>
              <a:lstStyle/>
              <a:p>
                <a:r>
                  <a:rPr lang="de-DE" dirty="0"/>
                  <a:t>Früher gab es Nachschlagewerke</a:t>
                </a:r>
              </a:p>
              <a:p>
                <a:r>
                  <a:rPr lang="de-DE" dirty="0"/>
                  <a:t>Gesucht z.B. ein Näherungswert für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e>
                    </m:rad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4" name="Inhaltsplatzhalter 3">
                <a:extLst>
                  <a:ext uri="{FF2B5EF4-FFF2-40B4-BE49-F238E27FC236}">
                    <a16:creationId xmlns:a16="http://schemas.microsoft.com/office/drawing/2014/main" id="{20B74DFE-9098-6542-9200-DBFF3EB077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1"/>
              </p:nvPr>
            </p:nvSpPr>
            <p:spPr>
              <a:blipFill>
                <a:blip r:embed="rId2"/>
                <a:stretch>
                  <a:fillRect l="-584" t="-75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fik 4">
            <a:extLst>
              <a:ext uri="{FF2B5EF4-FFF2-40B4-BE49-F238E27FC236}">
                <a16:creationId xmlns:a16="http://schemas.microsoft.com/office/drawing/2014/main" id="{178BF0CD-DF83-3842-B19E-E2EB5DFBB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581" y="912563"/>
            <a:ext cx="3499116" cy="585212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4E6970C-1CC9-D44F-8695-AA17003312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9256" y="1937465"/>
            <a:ext cx="2158583" cy="3467408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33D09012-8DF0-CC45-9B80-7FE5888EB85D}"/>
              </a:ext>
            </a:extLst>
          </p:cNvPr>
          <p:cNvSpPr/>
          <p:nvPr/>
        </p:nvSpPr>
        <p:spPr>
          <a:xfrm>
            <a:off x="177484" y="585497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200" dirty="0">
                <a:solidFill>
                  <a:srgbClr val="000000"/>
                </a:solidFill>
                <a:latin typeface="Arial" panose="020B0604020202020204" pitchFamily="34" charset="0"/>
                <a:ea typeface="Source Sans Pro ExtraLight" panose="020B0303030403020204" pitchFamily="34" charset="0"/>
                <a:cs typeface="Arial" panose="020B0604020202020204" pitchFamily="34" charset="0"/>
              </a:rPr>
              <a:t>Quelle: </a:t>
            </a:r>
            <a:r>
              <a:rPr lang="de-DE" sz="1200" dirty="0" err="1">
                <a:solidFill>
                  <a:srgbClr val="000000"/>
                </a:solidFill>
                <a:latin typeface="Arial" panose="020B0604020202020204" pitchFamily="34" charset="0"/>
                <a:ea typeface="Source Sans Pro ExtraLight" panose="020B0303030403020204" pitchFamily="34" charset="0"/>
                <a:cs typeface="Arial" panose="020B0604020202020204" pitchFamily="34" charset="0"/>
              </a:rPr>
              <a:t>Centnerschwer</a:t>
            </a:r>
            <a:r>
              <a:rPr lang="de-DE" sz="1200" dirty="0">
                <a:solidFill>
                  <a:srgbClr val="000000"/>
                </a:solidFill>
                <a:latin typeface="Arial" panose="020B0604020202020204" pitchFamily="34" charset="0"/>
                <a:ea typeface="Source Sans Pro ExtraLight" panose="020B0303030403020204" pitchFamily="34" charset="0"/>
                <a:cs typeface="Arial" panose="020B0604020202020204" pitchFamily="34" charset="0"/>
              </a:rPr>
              <a:t>, J. J. (1825): Neu erfundene Multiplikations- und Quadrat-Tafeln. Berlin: Maurer. https://</a:t>
            </a:r>
            <a:r>
              <a:rPr lang="de-DE" sz="1200" dirty="0" err="1">
                <a:solidFill>
                  <a:srgbClr val="000000"/>
                </a:solidFill>
                <a:latin typeface="Arial" panose="020B0604020202020204" pitchFamily="34" charset="0"/>
                <a:ea typeface="Source Sans Pro ExtraLight" panose="020B0303030403020204" pitchFamily="34" charset="0"/>
                <a:cs typeface="Arial" panose="020B0604020202020204" pitchFamily="34" charset="0"/>
              </a:rPr>
              <a:t>doi.org</a:t>
            </a:r>
            <a:r>
              <a:rPr lang="de-DE" sz="1200" dirty="0">
                <a:solidFill>
                  <a:srgbClr val="000000"/>
                </a:solidFill>
                <a:latin typeface="Arial" panose="020B0604020202020204" pitchFamily="34" charset="0"/>
                <a:ea typeface="Source Sans Pro ExtraLight" panose="020B0303030403020204" pitchFamily="34" charset="0"/>
                <a:cs typeface="Arial" panose="020B0604020202020204" pitchFamily="34" charset="0"/>
              </a:rPr>
              <a:t>/10.3931/e-rara-60312</a:t>
            </a:r>
            <a:endParaRPr lang="de-DE" sz="1200" dirty="0">
              <a:latin typeface="Arial" panose="020B0604020202020204" pitchFamily="34" charset="0"/>
              <a:ea typeface="Source Sans Pro ExtraLight" panose="020B0303030403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B78B4C5-1C4D-6F48-8078-278DB4EBA843}"/>
              </a:ext>
            </a:extLst>
          </p:cNvPr>
          <p:cNvSpPr txBox="1"/>
          <p:nvPr/>
        </p:nvSpPr>
        <p:spPr>
          <a:xfrm>
            <a:off x="1341943" y="5509391"/>
            <a:ext cx="27013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Arial" panose="020B0604020202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Nachschlagewerk von 1825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FCAD395-CA07-F942-820A-B5131618E0EC}"/>
              </a:ext>
            </a:extLst>
          </p:cNvPr>
          <p:cNvSpPr/>
          <p:nvPr/>
        </p:nvSpPr>
        <p:spPr bwMode="auto">
          <a:xfrm>
            <a:off x="5332515" y="1596215"/>
            <a:ext cx="3848921" cy="3677764"/>
          </a:xfrm>
          <a:custGeom>
            <a:avLst/>
            <a:gdLst>
              <a:gd name="connsiteX0" fmla="*/ 0 w 1080084"/>
              <a:gd name="connsiteY0" fmla="*/ 0 h 814923"/>
              <a:gd name="connsiteX1" fmla="*/ 1080084 w 1080084"/>
              <a:gd name="connsiteY1" fmla="*/ 0 h 814923"/>
              <a:gd name="connsiteX2" fmla="*/ 1080084 w 1080084"/>
              <a:gd name="connsiteY2" fmla="*/ 814923 h 814923"/>
              <a:gd name="connsiteX3" fmla="*/ 0 w 1080084"/>
              <a:gd name="connsiteY3" fmla="*/ 814923 h 814923"/>
              <a:gd name="connsiteX4" fmla="*/ 0 w 1080084"/>
              <a:gd name="connsiteY4" fmla="*/ 0 h 814923"/>
              <a:gd name="connsiteX0" fmla="*/ 0 w 1601377"/>
              <a:gd name="connsiteY0" fmla="*/ 136732 h 951655"/>
              <a:gd name="connsiteX1" fmla="*/ 1601377 w 1601377"/>
              <a:gd name="connsiteY1" fmla="*/ 0 h 951655"/>
              <a:gd name="connsiteX2" fmla="*/ 1080084 w 1601377"/>
              <a:gd name="connsiteY2" fmla="*/ 951655 h 951655"/>
              <a:gd name="connsiteX3" fmla="*/ 0 w 1601377"/>
              <a:gd name="connsiteY3" fmla="*/ 951655 h 951655"/>
              <a:gd name="connsiteX4" fmla="*/ 0 w 1601377"/>
              <a:gd name="connsiteY4" fmla="*/ 136732 h 951655"/>
              <a:gd name="connsiteX0" fmla="*/ 1324598 w 1601377"/>
              <a:gd name="connsiteY0" fmla="*/ 0 h 1225121"/>
              <a:gd name="connsiteX1" fmla="*/ 1601377 w 1601377"/>
              <a:gd name="connsiteY1" fmla="*/ 273466 h 1225121"/>
              <a:gd name="connsiteX2" fmla="*/ 1080084 w 1601377"/>
              <a:gd name="connsiteY2" fmla="*/ 1225121 h 1225121"/>
              <a:gd name="connsiteX3" fmla="*/ 0 w 1601377"/>
              <a:gd name="connsiteY3" fmla="*/ 1225121 h 1225121"/>
              <a:gd name="connsiteX4" fmla="*/ 1324598 w 1601377"/>
              <a:gd name="connsiteY4" fmla="*/ 0 h 1225121"/>
              <a:gd name="connsiteX0" fmla="*/ 1324598 w 1669744"/>
              <a:gd name="connsiteY0" fmla="*/ 0 h 1225121"/>
              <a:gd name="connsiteX1" fmla="*/ 1669744 w 1669744"/>
              <a:gd name="connsiteY1" fmla="*/ 51275 h 1225121"/>
              <a:gd name="connsiteX2" fmla="*/ 1080084 w 1669744"/>
              <a:gd name="connsiteY2" fmla="*/ 1225121 h 1225121"/>
              <a:gd name="connsiteX3" fmla="*/ 0 w 1669744"/>
              <a:gd name="connsiteY3" fmla="*/ 1225121 h 1225121"/>
              <a:gd name="connsiteX4" fmla="*/ 1324598 w 1669744"/>
              <a:gd name="connsiteY4" fmla="*/ 0 h 1225121"/>
              <a:gd name="connsiteX0" fmla="*/ 1324598 w 1669744"/>
              <a:gd name="connsiteY0" fmla="*/ 8546 h 1233667"/>
              <a:gd name="connsiteX1" fmla="*/ 1669744 w 1669744"/>
              <a:gd name="connsiteY1" fmla="*/ 0 h 1233667"/>
              <a:gd name="connsiteX2" fmla="*/ 1080084 w 1669744"/>
              <a:gd name="connsiteY2" fmla="*/ 1233667 h 1233667"/>
              <a:gd name="connsiteX3" fmla="*/ 0 w 1669744"/>
              <a:gd name="connsiteY3" fmla="*/ 1233667 h 1233667"/>
              <a:gd name="connsiteX4" fmla="*/ 1324598 w 1669744"/>
              <a:gd name="connsiteY4" fmla="*/ 8546 h 1233667"/>
              <a:gd name="connsiteX0" fmla="*/ 1324598 w 1678290"/>
              <a:gd name="connsiteY0" fmla="*/ 0 h 1225121"/>
              <a:gd name="connsiteX1" fmla="*/ 1678290 w 1678290"/>
              <a:gd name="connsiteY1" fmla="*/ 17092 h 1225121"/>
              <a:gd name="connsiteX2" fmla="*/ 1080084 w 1678290"/>
              <a:gd name="connsiteY2" fmla="*/ 1225121 h 1225121"/>
              <a:gd name="connsiteX3" fmla="*/ 0 w 1678290"/>
              <a:gd name="connsiteY3" fmla="*/ 1225121 h 1225121"/>
              <a:gd name="connsiteX4" fmla="*/ 1324598 w 1678290"/>
              <a:gd name="connsiteY4" fmla="*/ 0 h 1225121"/>
              <a:gd name="connsiteX0" fmla="*/ 1324598 w 1678290"/>
              <a:gd name="connsiteY0" fmla="*/ 0 h 1225121"/>
              <a:gd name="connsiteX1" fmla="*/ 1678290 w 1678290"/>
              <a:gd name="connsiteY1" fmla="*/ 17092 h 1225121"/>
              <a:gd name="connsiteX2" fmla="*/ 1435394 w 1678290"/>
              <a:gd name="connsiteY2" fmla="*/ 508488 h 1225121"/>
              <a:gd name="connsiteX3" fmla="*/ 1080084 w 1678290"/>
              <a:gd name="connsiteY3" fmla="*/ 1225121 h 1225121"/>
              <a:gd name="connsiteX4" fmla="*/ 0 w 1678290"/>
              <a:gd name="connsiteY4" fmla="*/ 1225121 h 1225121"/>
              <a:gd name="connsiteX5" fmla="*/ 1324598 w 1678290"/>
              <a:gd name="connsiteY5" fmla="*/ 0 h 1225121"/>
              <a:gd name="connsiteX0" fmla="*/ 1324598 w 1678290"/>
              <a:gd name="connsiteY0" fmla="*/ 0 h 1225121"/>
              <a:gd name="connsiteX1" fmla="*/ 1678290 w 1678290"/>
              <a:gd name="connsiteY1" fmla="*/ 17092 h 1225121"/>
              <a:gd name="connsiteX2" fmla="*/ 1649038 w 1678290"/>
              <a:gd name="connsiteY2" fmla="*/ 235022 h 1225121"/>
              <a:gd name="connsiteX3" fmla="*/ 1080084 w 1678290"/>
              <a:gd name="connsiteY3" fmla="*/ 1225121 h 1225121"/>
              <a:gd name="connsiteX4" fmla="*/ 0 w 1678290"/>
              <a:gd name="connsiteY4" fmla="*/ 1225121 h 1225121"/>
              <a:gd name="connsiteX5" fmla="*/ 1324598 w 1678290"/>
              <a:gd name="connsiteY5" fmla="*/ 0 h 1225121"/>
              <a:gd name="connsiteX0" fmla="*/ 3512321 w 3866013"/>
              <a:gd name="connsiteY0" fmla="*/ 0 h 1378945"/>
              <a:gd name="connsiteX1" fmla="*/ 3866013 w 3866013"/>
              <a:gd name="connsiteY1" fmla="*/ 17092 h 1378945"/>
              <a:gd name="connsiteX2" fmla="*/ 3836761 w 3866013"/>
              <a:gd name="connsiteY2" fmla="*/ 235022 h 1378945"/>
              <a:gd name="connsiteX3" fmla="*/ 3267807 w 3866013"/>
              <a:gd name="connsiteY3" fmla="*/ 1225121 h 1378945"/>
              <a:gd name="connsiteX4" fmla="*/ 0 w 3866013"/>
              <a:gd name="connsiteY4" fmla="*/ 1378945 h 1378945"/>
              <a:gd name="connsiteX5" fmla="*/ 3512321 w 3866013"/>
              <a:gd name="connsiteY5" fmla="*/ 0 h 1378945"/>
              <a:gd name="connsiteX0" fmla="*/ 3512321 w 3866013"/>
              <a:gd name="connsiteY0" fmla="*/ 0 h 3694856"/>
              <a:gd name="connsiteX1" fmla="*/ 3866013 w 3866013"/>
              <a:gd name="connsiteY1" fmla="*/ 17092 h 3694856"/>
              <a:gd name="connsiteX2" fmla="*/ 3836761 w 3866013"/>
              <a:gd name="connsiteY2" fmla="*/ 235022 h 3694856"/>
              <a:gd name="connsiteX3" fmla="*/ 1866297 w 3866013"/>
              <a:gd name="connsiteY3" fmla="*/ 3694856 h 3694856"/>
              <a:gd name="connsiteX4" fmla="*/ 0 w 3866013"/>
              <a:gd name="connsiteY4" fmla="*/ 1378945 h 3694856"/>
              <a:gd name="connsiteX5" fmla="*/ 3512321 w 3866013"/>
              <a:gd name="connsiteY5" fmla="*/ 0 h 3694856"/>
              <a:gd name="connsiteX0" fmla="*/ 3520867 w 3866013"/>
              <a:gd name="connsiteY0" fmla="*/ 0 h 3677764"/>
              <a:gd name="connsiteX1" fmla="*/ 3866013 w 3866013"/>
              <a:gd name="connsiteY1" fmla="*/ 0 h 3677764"/>
              <a:gd name="connsiteX2" fmla="*/ 3836761 w 3866013"/>
              <a:gd name="connsiteY2" fmla="*/ 217930 h 3677764"/>
              <a:gd name="connsiteX3" fmla="*/ 1866297 w 3866013"/>
              <a:gd name="connsiteY3" fmla="*/ 3677764 h 3677764"/>
              <a:gd name="connsiteX4" fmla="*/ 0 w 3866013"/>
              <a:gd name="connsiteY4" fmla="*/ 1361853 h 3677764"/>
              <a:gd name="connsiteX5" fmla="*/ 3520867 w 3866013"/>
              <a:gd name="connsiteY5" fmla="*/ 0 h 3677764"/>
              <a:gd name="connsiteX0" fmla="*/ 3520867 w 3848921"/>
              <a:gd name="connsiteY0" fmla="*/ 0 h 3677764"/>
              <a:gd name="connsiteX1" fmla="*/ 3848921 w 3848921"/>
              <a:gd name="connsiteY1" fmla="*/ 8546 h 3677764"/>
              <a:gd name="connsiteX2" fmla="*/ 3836761 w 3848921"/>
              <a:gd name="connsiteY2" fmla="*/ 217930 h 3677764"/>
              <a:gd name="connsiteX3" fmla="*/ 1866297 w 3848921"/>
              <a:gd name="connsiteY3" fmla="*/ 3677764 h 3677764"/>
              <a:gd name="connsiteX4" fmla="*/ 0 w 3848921"/>
              <a:gd name="connsiteY4" fmla="*/ 1361853 h 3677764"/>
              <a:gd name="connsiteX5" fmla="*/ 3520867 w 3848921"/>
              <a:gd name="connsiteY5" fmla="*/ 0 h 3677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48921" h="3677764">
                <a:moveTo>
                  <a:pt x="3520867" y="0"/>
                </a:moveTo>
                <a:lnTo>
                  <a:pt x="3848921" y="8546"/>
                </a:lnTo>
                <a:lnTo>
                  <a:pt x="3836761" y="217930"/>
                </a:lnTo>
                <a:lnTo>
                  <a:pt x="1866297" y="3677764"/>
                </a:lnTo>
                <a:lnTo>
                  <a:pt x="0" y="1361853"/>
                </a:lnTo>
                <a:lnTo>
                  <a:pt x="3520867" y="0"/>
                </a:lnTo>
                <a:close/>
              </a:path>
            </a:pathLst>
          </a:custGeom>
          <a:solidFill>
            <a:schemeClr val="bg1">
              <a:lumMod val="50000"/>
              <a:alpha val="23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95ADFF4-2C9A-7E44-9276-B22553C3CD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4484" y="2948259"/>
            <a:ext cx="1887670" cy="2316222"/>
          </a:xfrm>
          <a:prstGeom prst="rect">
            <a:avLst/>
          </a:prstGeom>
        </p:spPr>
      </p:pic>
      <p:sp>
        <p:nvSpPr>
          <p:cNvPr id="11" name="Rechteck 9">
            <a:extLst>
              <a:ext uri="{FF2B5EF4-FFF2-40B4-BE49-F238E27FC236}">
                <a16:creationId xmlns:a16="http://schemas.microsoft.com/office/drawing/2014/main" id="{55005746-EB67-4246-90FB-BF540BC23473}"/>
              </a:ext>
            </a:extLst>
          </p:cNvPr>
          <p:cNvSpPr/>
          <p:nvPr/>
        </p:nvSpPr>
        <p:spPr bwMode="auto">
          <a:xfrm>
            <a:off x="5388591" y="3809179"/>
            <a:ext cx="1728192" cy="1455302"/>
          </a:xfrm>
          <a:custGeom>
            <a:avLst/>
            <a:gdLst>
              <a:gd name="connsiteX0" fmla="*/ 0 w 1728192"/>
              <a:gd name="connsiteY0" fmla="*/ 0 h 1453526"/>
              <a:gd name="connsiteX1" fmla="*/ 1728192 w 1728192"/>
              <a:gd name="connsiteY1" fmla="*/ 0 h 1453526"/>
              <a:gd name="connsiteX2" fmla="*/ 1728192 w 1728192"/>
              <a:gd name="connsiteY2" fmla="*/ 1453526 h 1453526"/>
              <a:gd name="connsiteX3" fmla="*/ 0 w 1728192"/>
              <a:gd name="connsiteY3" fmla="*/ 1453526 h 1453526"/>
              <a:gd name="connsiteX4" fmla="*/ 0 w 1728192"/>
              <a:gd name="connsiteY4" fmla="*/ 0 h 1453526"/>
              <a:gd name="connsiteX0" fmla="*/ 0 w 1728192"/>
              <a:gd name="connsiteY0" fmla="*/ 3552 h 1457078"/>
              <a:gd name="connsiteX1" fmla="*/ 873285 w 1728192"/>
              <a:gd name="connsiteY1" fmla="*/ 0 h 1457078"/>
              <a:gd name="connsiteX2" fmla="*/ 1728192 w 1728192"/>
              <a:gd name="connsiteY2" fmla="*/ 3552 h 1457078"/>
              <a:gd name="connsiteX3" fmla="*/ 1728192 w 1728192"/>
              <a:gd name="connsiteY3" fmla="*/ 1457078 h 1457078"/>
              <a:gd name="connsiteX4" fmla="*/ 0 w 1728192"/>
              <a:gd name="connsiteY4" fmla="*/ 1457078 h 1457078"/>
              <a:gd name="connsiteX5" fmla="*/ 0 w 1728192"/>
              <a:gd name="connsiteY5" fmla="*/ 3552 h 1457078"/>
              <a:gd name="connsiteX0" fmla="*/ 0 w 1728192"/>
              <a:gd name="connsiteY0" fmla="*/ 3552 h 1457078"/>
              <a:gd name="connsiteX1" fmla="*/ 873285 w 1728192"/>
              <a:gd name="connsiteY1" fmla="*/ 0 h 1457078"/>
              <a:gd name="connsiteX2" fmla="*/ 1728192 w 1728192"/>
              <a:gd name="connsiteY2" fmla="*/ 3552 h 1457078"/>
              <a:gd name="connsiteX3" fmla="*/ 1720777 w 1728192"/>
              <a:gd name="connsiteY3" fmla="*/ 880946 h 1457078"/>
              <a:gd name="connsiteX4" fmla="*/ 1728192 w 1728192"/>
              <a:gd name="connsiteY4" fmla="*/ 1457078 h 1457078"/>
              <a:gd name="connsiteX5" fmla="*/ 0 w 1728192"/>
              <a:gd name="connsiteY5" fmla="*/ 1457078 h 1457078"/>
              <a:gd name="connsiteX6" fmla="*/ 0 w 1728192"/>
              <a:gd name="connsiteY6" fmla="*/ 3552 h 1457078"/>
              <a:gd name="connsiteX0" fmla="*/ 0 w 1739343"/>
              <a:gd name="connsiteY0" fmla="*/ 3552 h 1457078"/>
              <a:gd name="connsiteX1" fmla="*/ 873285 w 1739343"/>
              <a:gd name="connsiteY1" fmla="*/ 0 h 1457078"/>
              <a:gd name="connsiteX2" fmla="*/ 1739343 w 1739343"/>
              <a:gd name="connsiteY2" fmla="*/ 3552 h 1457078"/>
              <a:gd name="connsiteX3" fmla="*/ 1720777 w 1739343"/>
              <a:gd name="connsiteY3" fmla="*/ 880946 h 1457078"/>
              <a:gd name="connsiteX4" fmla="*/ 1728192 w 1739343"/>
              <a:gd name="connsiteY4" fmla="*/ 1457078 h 1457078"/>
              <a:gd name="connsiteX5" fmla="*/ 0 w 1739343"/>
              <a:gd name="connsiteY5" fmla="*/ 1457078 h 1457078"/>
              <a:gd name="connsiteX6" fmla="*/ 0 w 1739343"/>
              <a:gd name="connsiteY6" fmla="*/ 3552 h 1457078"/>
              <a:gd name="connsiteX0" fmla="*/ 0 w 1739343"/>
              <a:gd name="connsiteY0" fmla="*/ 3552 h 1457078"/>
              <a:gd name="connsiteX1" fmla="*/ 873285 w 1739343"/>
              <a:gd name="connsiteY1" fmla="*/ 0 h 1457078"/>
              <a:gd name="connsiteX2" fmla="*/ 1739343 w 1739343"/>
              <a:gd name="connsiteY2" fmla="*/ 3552 h 1457078"/>
              <a:gd name="connsiteX3" fmla="*/ 1720777 w 1739343"/>
              <a:gd name="connsiteY3" fmla="*/ 880946 h 1457078"/>
              <a:gd name="connsiteX4" fmla="*/ 1728192 w 1739343"/>
              <a:gd name="connsiteY4" fmla="*/ 1457078 h 1457078"/>
              <a:gd name="connsiteX5" fmla="*/ 0 w 1739343"/>
              <a:gd name="connsiteY5" fmla="*/ 1457078 h 1457078"/>
              <a:gd name="connsiteX6" fmla="*/ 0 w 1739343"/>
              <a:gd name="connsiteY6" fmla="*/ 3552 h 1457078"/>
              <a:gd name="connsiteX0" fmla="*/ 0 w 1728192"/>
              <a:gd name="connsiteY0" fmla="*/ 3552 h 1457078"/>
              <a:gd name="connsiteX1" fmla="*/ 873285 w 1728192"/>
              <a:gd name="connsiteY1" fmla="*/ 0 h 1457078"/>
              <a:gd name="connsiteX2" fmla="*/ 802641 w 1728192"/>
              <a:gd name="connsiteY2" fmla="*/ 817591 h 1457078"/>
              <a:gd name="connsiteX3" fmla="*/ 1720777 w 1728192"/>
              <a:gd name="connsiteY3" fmla="*/ 880946 h 1457078"/>
              <a:gd name="connsiteX4" fmla="*/ 1728192 w 1728192"/>
              <a:gd name="connsiteY4" fmla="*/ 1457078 h 1457078"/>
              <a:gd name="connsiteX5" fmla="*/ 0 w 1728192"/>
              <a:gd name="connsiteY5" fmla="*/ 1457078 h 1457078"/>
              <a:gd name="connsiteX6" fmla="*/ 0 w 1728192"/>
              <a:gd name="connsiteY6" fmla="*/ 3552 h 1457078"/>
              <a:gd name="connsiteX0" fmla="*/ 0 w 1728192"/>
              <a:gd name="connsiteY0" fmla="*/ 3552 h 1457078"/>
              <a:gd name="connsiteX1" fmla="*/ 873285 w 1728192"/>
              <a:gd name="connsiteY1" fmla="*/ 0 h 1457078"/>
              <a:gd name="connsiteX2" fmla="*/ 891851 w 1728192"/>
              <a:gd name="connsiteY2" fmla="*/ 884498 h 1457078"/>
              <a:gd name="connsiteX3" fmla="*/ 1720777 w 1728192"/>
              <a:gd name="connsiteY3" fmla="*/ 880946 h 1457078"/>
              <a:gd name="connsiteX4" fmla="*/ 1728192 w 1728192"/>
              <a:gd name="connsiteY4" fmla="*/ 1457078 h 1457078"/>
              <a:gd name="connsiteX5" fmla="*/ 0 w 1728192"/>
              <a:gd name="connsiteY5" fmla="*/ 1457078 h 1457078"/>
              <a:gd name="connsiteX6" fmla="*/ 0 w 1728192"/>
              <a:gd name="connsiteY6" fmla="*/ 3552 h 145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8192" h="1457078">
                <a:moveTo>
                  <a:pt x="0" y="3552"/>
                </a:moveTo>
                <a:lnTo>
                  <a:pt x="873285" y="0"/>
                </a:lnTo>
                <a:lnTo>
                  <a:pt x="891851" y="884498"/>
                </a:lnTo>
                <a:lnTo>
                  <a:pt x="1720777" y="880946"/>
                </a:lnTo>
                <a:cubicBezTo>
                  <a:pt x="1723249" y="1072990"/>
                  <a:pt x="1725720" y="1265034"/>
                  <a:pt x="1728192" y="1457078"/>
                </a:cubicBezTo>
                <a:lnTo>
                  <a:pt x="0" y="1457078"/>
                </a:lnTo>
                <a:lnTo>
                  <a:pt x="0" y="3552"/>
                </a:lnTo>
                <a:close/>
              </a:path>
            </a:pathLst>
          </a:custGeom>
          <a:noFill/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9328A18-6219-9B4A-84E5-7EE2618AD91E}"/>
              </a:ext>
            </a:extLst>
          </p:cNvPr>
          <p:cNvSpPr txBox="1"/>
          <p:nvPr/>
        </p:nvSpPr>
        <p:spPr>
          <a:xfrm>
            <a:off x="5576376" y="3893863"/>
            <a:ext cx="30008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10681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A870C2B-25D5-B641-8F35-427F697F8B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1FAD99-34BE-324F-824B-135D51AA6E63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7EC4333-A0C2-5F4C-8B3A-E113DF774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Babylonisches Wurzelziehen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Inhaltsplatzhalter 3">
                <a:extLst>
                  <a:ext uri="{FF2B5EF4-FFF2-40B4-BE49-F238E27FC236}">
                    <a16:creationId xmlns:a16="http://schemas.microsoft.com/office/drawing/2014/main" id="{ED734A8B-DF9A-E14E-B790-6AE495766BC2}"/>
                  </a:ext>
                </a:extLst>
              </p:cNvPr>
              <p:cNvSpPr>
                <a:spLocks noGrp="1"/>
              </p:cNvSpPr>
              <p:nvPr>
                <p:ph sz="quarter" idx="11"/>
              </p:nvPr>
            </p:nvSpPr>
            <p:spPr/>
            <p:txBody>
              <a:bodyPr/>
              <a:lstStyle/>
              <a:p>
                <a:r>
                  <a:rPr lang="de-DE" dirty="0"/>
                  <a:t>Etwa 1700 v. Chr. im Kontext von</a:t>
                </a:r>
                <a:br>
                  <a:rPr lang="de-DE" dirty="0"/>
                </a:br>
                <a:r>
                  <a:rPr lang="de-DE" dirty="0"/>
                  <a:t>Flächenmessungen:</a:t>
                </a:r>
              </a:p>
              <a:p>
                <a:pPr lvl="1"/>
                <a:r>
                  <a:rPr lang="de-DE" dirty="0"/>
                  <a:t>Man ermittle die Seitenlänge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de-DE" dirty="0"/>
                  <a:t> eines Quadrats</a:t>
                </a:r>
                <a:br>
                  <a:rPr lang="de-DE" dirty="0"/>
                </a:br>
                <a:r>
                  <a:rPr lang="de-DE" dirty="0"/>
                  <a:t>vom Flächeninhalt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de-DE" dirty="0"/>
                  <a:t>.</a:t>
                </a:r>
              </a:p>
              <a:p>
                <a:r>
                  <a:rPr lang="de-DE" dirty="0"/>
                  <a:t>Algebraisch ausgedrückt:</a:t>
                </a:r>
              </a:p>
              <a:p>
                <a:pPr lvl="1"/>
                <a:r>
                  <a:rPr lang="de-DE" dirty="0"/>
                  <a:t>Problem: Bestimme die (positive) Quadratwurzel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de-DE" dirty="0"/>
                  <a:t> </a:t>
                </a:r>
                <a:br>
                  <a:rPr lang="de-DE" dirty="0"/>
                </a:br>
                <a:r>
                  <a:rPr lang="de-DE" dirty="0"/>
                  <a:t>einer gegebenen (positiven) Zahl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de-DE" dirty="0"/>
                  <a:t>.</a:t>
                </a:r>
              </a:p>
              <a:p>
                <a:pPr lvl="1"/>
                <a:r>
                  <a:rPr lang="de-DE" dirty="0"/>
                  <a:t>Als Gleichung: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br>
                  <a:rPr lang="de-DE" dirty="0"/>
                </a:br>
                <a:r>
                  <a:rPr lang="de-DE" dirty="0"/>
                  <a:t>(bzw. mit Wurzel-Notation: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de-DE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rad>
                  </m:oMath>
                </a14:m>
                <a:r>
                  <a:rPr lang="de-DE" dirty="0"/>
                  <a:t>)</a:t>
                </a:r>
              </a:p>
              <a:p>
                <a:pPr lvl="1"/>
                <a:r>
                  <a:rPr lang="de-DE" dirty="0"/>
                  <a:t>Z. B.: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=9</m:t>
                    </m:r>
                  </m:oMath>
                </a14:m>
                <a:r>
                  <a:rPr lang="de-DE" dirty="0"/>
                  <a:t>, dann ist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de-DE" dirty="0"/>
                  <a:t>, denn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i="1" dirty="0">
                        <a:latin typeface="Cambria Math" panose="02040503050406030204" pitchFamily="18" charset="0"/>
                      </a:rPr>
                      <m:t>=9</m:t>
                    </m:r>
                  </m:oMath>
                </a14:m>
                <a:r>
                  <a:rPr lang="de-DE" dirty="0"/>
                  <a:t>.</a:t>
                </a:r>
              </a:p>
              <a:p>
                <a:pPr lvl="1"/>
                <a:r>
                  <a:rPr lang="de-DE" dirty="0"/>
                  <a:t>Aber für z. B.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=7</m:t>
                    </m:r>
                  </m:oMath>
                </a14:m>
                <a:r>
                  <a:rPr lang="de-DE" dirty="0"/>
                  <a:t> ist das nicht so einfach.</a:t>
                </a:r>
              </a:p>
              <a:p>
                <a:r>
                  <a:rPr lang="de-DE" dirty="0"/>
                  <a:t>Idee: Nutze ein Rechteck und versuche dieses nach und nach zu einem Quadrat umzuwandeln.</a:t>
                </a:r>
              </a:p>
            </p:txBody>
          </p:sp>
        </mc:Choice>
        <mc:Fallback xmlns="">
          <p:sp>
            <p:nvSpPr>
              <p:cNvPr id="4" name="Inhaltsplatzhalter 3">
                <a:extLst>
                  <a:ext uri="{FF2B5EF4-FFF2-40B4-BE49-F238E27FC236}">
                    <a16:creationId xmlns:a16="http://schemas.microsoft.com/office/drawing/2014/main" id="{ED734A8B-DF9A-E14E-B790-6AE495766B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1"/>
              </p:nvPr>
            </p:nvSpPr>
            <p:spPr>
              <a:blipFill>
                <a:blip r:embed="rId2"/>
                <a:stretch>
                  <a:fillRect l="-583" t="-756" r="-43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D6D08859-FC43-974A-8A21-A27439836096}"/>
              </a:ext>
            </a:extLst>
          </p:cNvPr>
          <p:cNvGrpSpPr/>
          <p:nvPr/>
        </p:nvGrpSpPr>
        <p:grpSpPr>
          <a:xfrm>
            <a:off x="7396375" y="240373"/>
            <a:ext cx="2162663" cy="2173151"/>
            <a:chOff x="6657609" y="1082432"/>
            <a:chExt cx="2162663" cy="2173151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366E1BD7-9A31-B447-A691-F1AABD35785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020272" y="1082432"/>
              <a:ext cx="1800000" cy="1800000"/>
            </a:xfrm>
            <a:prstGeom prst="rect">
              <a:avLst/>
            </a:prstGeom>
            <a:solidFill>
              <a:schemeClr val="bg2">
                <a:alpha val="48000"/>
              </a:schemeClr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feld 6">
                  <a:extLst>
                    <a:ext uri="{FF2B5EF4-FFF2-40B4-BE49-F238E27FC236}">
                      <a16:creationId xmlns:a16="http://schemas.microsoft.com/office/drawing/2014/main" id="{C3E30AB3-AB54-6749-98AE-9DC86E086B7F}"/>
                    </a:ext>
                  </a:extLst>
                </p:cNvPr>
                <p:cNvSpPr txBox="1"/>
                <p:nvPr/>
              </p:nvSpPr>
              <p:spPr>
                <a:xfrm>
                  <a:off x="7738940" y="1797766"/>
                  <a:ext cx="38266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80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de-DE" sz="1800" dirty="0"/>
                </a:p>
              </p:txBody>
            </p:sp>
          </mc:Choice>
          <mc:Fallback xmlns="">
            <p:sp>
              <p:nvSpPr>
                <p:cNvPr id="3" name="Textfeld 2">
                  <a:extLst>
                    <a:ext uri="{FF2B5EF4-FFF2-40B4-BE49-F238E27FC236}">
                      <a16:creationId xmlns:a16="http://schemas.microsoft.com/office/drawing/2014/main" id="{7343F2C0-9CF9-FD44-B20E-EF2BA062E2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8940" y="1797766"/>
                  <a:ext cx="382669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feld 7">
                  <a:extLst>
                    <a:ext uri="{FF2B5EF4-FFF2-40B4-BE49-F238E27FC236}">
                      <a16:creationId xmlns:a16="http://schemas.microsoft.com/office/drawing/2014/main" id="{3DA0ACE5-D724-274B-829E-3101204F1E5B}"/>
                    </a:ext>
                  </a:extLst>
                </p:cNvPr>
                <p:cNvSpPr txBox="1"/>
                <p:nvPr/>
              </p:nvSpPr>
              <p:spPr>
                <a:xfrm>
                  <a:off x="6657609" y="1812166"/>
                  <a:ext cx="38266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800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de-DE" sz="1800" dirty="0"/>
                </a:p>
              </p:txBody>
            </p:sp>
          </mc:Choice>
          <mc:Fallback xmlns="">
            <p:sp>
              <p:nvSpPr>
                <p:cNvPr id="7" name="Textfeld 6">
                  <a:extLst>
                    <a:ext uri="{FF2B5EF4-FFF2-40B4-BE49-F238E27FC236}">
                      <a16:creationId xmlns:a16="http://schemas.microsoft.com/office/drawing/2014/main" id="{DDC8D3C5-73B3-814D-815C-B99CAFEB73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57609" y="1812166"/>
                  <a:ext cx="38266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feld 8">
                  <a:extLst>
                    <a:ext uri="{FF2B5EF4-FFF2-40B4-BE49-F238E27FC236}">
                      <a16:creationId xmlns:a16="http://schemas.microsoft.com/office/drawing/2014/main" id="{6DEE3629-33D6-A64C-891B-F3E9FFA9DFF9}"/>
                    </a:ext>
                  </a:extLst>
                </p:cNvPr>
                <p:cNvSpPr txBox="1"/>
                <p:nvPr/>
              </p:nvSpPr>
              <p:spPr>
                <a:xfrm>
                  <a:off x="7751875" y="2886251"/>
                  <a:ext cx="38266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800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de-DE" sz="1800" dirty="0"/>
                </a:p>
              </p:txBody>
            </p:sp>
          </mc:Choice>
          <mc:Fallback xmlns="">
            <p:sp>
              <p:nvSpPr>
                <p:cNvPr id="8" name="Textfeld 7">
                  <a:extLst>
                    <a:ext uri="{FF2B5EF4-FFF2-40B4-BE49-F238E27FC236}">
                      <a16:creationId xmlns:a16="http://schemas.microsoft.com/office/drawing/2014/main" id="{196992B1-E29B-2244-8C51-EBABE6A97E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1875" y="2886251"/>
                  <a:ext cx="38266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AF0FB100-9502-A246-90B0-E95E0C4EFAB2}"/>
              </a:ext>
            </a:extLst>
          </p:cNvPr>
          <p:cNvGrpSpPr/>
          <p:nvPr/>
        </p:nvGrpSpPr>
        <p:grpSpPr>
          <a:xfrm>
            <a:off x="6050124" y="5411889"/>
            <a:ext cx="2897026" cy="742483"/>
            <a:chOff x="5196995" y="5431816"/>
            <a:chExt cx="2897026" cy="742483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3E9B18BD-4D7D-0A4E-8AAA-80BBDE25D973}"/>
                </a:ext>
              </a:extLst>
            </p:cNvPr>
            <p:cNvSpPr/>
            <p:nvPr/>
          </p:nvSpPr>
          <p:spPr bwMode="auto">
            <a:xfrm>
              <a:off x="5574021" y="5799677"/>
              <a:ext cx="2520000" cy="360000"/>
            </a:xfrm>
            <a:prstGeom prst="rect">
              <a:avLst/>
            </a:prstGeom>
            <a:solidFill>
              <a:schemeClr val="bg2">
                <a:alpha val="48000"/>
              </a:schemeClr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feld 11">
                  <a:extLst>
                    <a:ext uri="{FF2B5EF4-FFF2-40B4-BE49-F238E27FC236}">
                      <a16:creationId xmlns:a16="http://schemas.microsoft.com/office/drawing/2014/main" id="{5769A332-1E3E-584E-AA30-4BDA514898C0}"/>
                    </a:ext>
                  </a:extLst>
                </p:cNvPr>
                <p:cNvSpPr txBox="1"/>
                <p:nvPr/>
              </p:nvSpPr>
              <p:spPr>
                <a:xfrm>
                  <a:off x="6702535" y="5431816"/>
                  <a:ext cx="37702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oMath>
                    </m:oMathPara>
                  </a14:m>
                  <a:endParaRPr lang="de-DE" sz="1800" dirty="0"/>
                </a:p>
              </p:txBody>
            </p:sp>
          </mc:Choice>
          <mc:Fallback xmlns="">
            <p:sp>
              <p:nvSpPr>
                <p:cNvPr id="10" name="Textfeld 9">
                  <a:extLst>
                    <a:ext uri="{FF2B5EF4-FFF2-40B4-BE49-F238E27FC236}">
                      <a16:creationId xmlns:a16="http://schemas.microsoft.com/office/drawing/2014/main" id="{BAAFBF48-09E1-0944-A0AB-314E8F756A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02535" y="5431816"/>
                  <a:ext cx="377026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feld 12">
                  <a:extLst>
                    <a:ext uri="{FF2B5EF4-FFF2-40B4-BE49-F238E27FC236}">
                      <a16:creationId xmlns:a16="http://schemas.microsoft.com/office/drawing/2014/main" id="{75C1DAE2-5297-864E-A5D7-BD67531A5745}"/>
                    </a:ext>
                  </a:extLst>
                </p:cNvPr>
                <p:cNvSpPr txBox="1"/>
                <p:nvPr/>
              </p:nvSpPr>
              <p:spPr>
                <a:xfrm>
                  <a:off x="5196995" y="5799677"/>
                  <a:ext cx="37702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de-DE" sz="1800" dirty="0"/>
                </a:p>
              </p:txBody>
            </p:sp>
          </mc:Choice>
          <mc:Fallback xmlns="">
            <p:sp>
              <p:nvSpPr>
                <p:cNvPr id="11" name="Textfeld 10">
                  <a:extLst>
                    <a:ext uri="{FF2B5EF4-FFF2-40B4-BE49-F238E27FC236}">
                      <a16:creationId xmlns:a16="http://schemas.microsoft.com/office/drawing/2014/main" id="{BB335F01-38E4-9C41-AE4F-5CBBEC675A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6995" y="5799677"/>
                  <a:ext cx="377026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feld 13">
                  <a:extLst>
                    <a:ext uri="{FF2B5EF4-FFF2-40B4-BE49-F238E27FC236}">
                      <a16:creationId xmlns:a16="http://schemas.microsoft.com/office/drawing/2014/main" id="{CC19A0CA-8C30-C74E-9AC8-5F87B86EA21A}"/>
                    </a:ext>
                  </a:extLst>
                </p:cNvPr>
                <p:cNvSpPr txBox="1"/>
                <p:nvPr/>
              </p:nvSpPr>
              <p:spPr>
                <a:xfrm>
                  <a:off x="6702535" y="5804967"/>
                  <a:ext cx="37702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oMath>
                    </m:oMathPara>
                  </a14:m>
                  <a:endParaRPr lang="de-DE" sz="1800" dirty="0"/>
                </a:p>
              </p:txBody>
            </p:sp>
          </mc:Choice>
          <mc:Fallback xmlns="">
            <p:sp>
              <p:nvSpPr>
                <p:cNvPr id="12" name="Textfeld 11">
                  <a:extLst>
                    <a:ext uri="{FF2B5EF4-FFF2-40B4-BE49-F238E27FC236}">
                      <a16:creationId xmlns:a16="http://schemas.microsoft.com/office/drawing/2014/main" id="{B027A027-5E1C-D04B-8048-472EE72262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02535" y="5804967"/>
                  <a:ext cx="377026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44339412-02EA-944F-AA95-B3589BF58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044" y="2515733"/>
            <a:ext cx="1781882" cy="206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AF1A9C3C-AB3D-CD40-860D-5900E7B3D232}"/>
              </a:ext>
            </a:extLst>
          </p:cNvPr>
          <p:cNvSpPr txBox="1"/>
          <p:nvPr/>
        </p:nvSpPr>
        <p:spPr>
          <a:xfrm>
            <a:off x="4953000" y="6549239"/>
            <a:ext cx="19046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hlinkClick r:id="rId11"/>
              </a:rPr>
              <a:t>Wikimedia </a:t>
            </a:r>
            <a:r>
              <a:rPr lang="de-DE" sz="800" dirty="0" err="1">
                <a:hlinkClick r:id="rId11"/>
              </a:rPr>
              <a:t>Commons</a:t>
            </a:r>
            <a:r>
              <a:rPr lang="de-DE" sz="800" dirty="0"/>
              <a:t> / Public Domain</a:t>
            </a:r>
          </a:p>
        </p:txBody>
      </p:sp>
    </p:spTree>
    <p:extLst>
      <p:ext uri="{BB962C8B-B14F-4D97-AF65-F5344CB8AC3E}">
        <p14:creationId xmlns:p14="http://schemas.microsoft.com/office/powerpoint/2010/main" val="25380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8D3F044-25AC-1741-8865-0DDAFDE88A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1FAD99-34BE-324F-824B-135D51AA6E63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D39BCFC-1C7E-6A4D-B279-4A2E17CF2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Babylonisches Wurzelziehen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Inhaltsplatzhalter 3">
                <a:extLst>
                  <a:ext uri="{FF2B5EF4-FFF2-40B4-BE49-F238E27FC236}">
                    <a16:creationId xmlns:a16="http://schemas.microsoft.com/office/drawing/2014/main" id="{997D57EA-2A76-434A-8155-9F82D6BAAA69}"/>
                  </a:ext>
                </a:extLst>
              </p:cNvPr>
              <p:cNvSpPr>
                <a:spLocks noGrp="1"/>
              </p:cNvSpPr>
              <p:nvPr>
                <p:ph sz="quarter" idx="11"/>
              </p:nvPr>
            </p:nvSpPr>
            <p:spPr/>
            <p:txBody>
              <a:bodyPr/>
              <a:lstStyle/>
              <a:p>
                <a:r>
                  <a:rPr lang="de-DE" dirty="0"/>
                  <a:t>Wie verwandelt man dieses Rechteck in ein Quadrat mit gleichem Flächeninhalt?</a:t>
                </a:r>
              </a:p>
              <a:p>
                <a:pPr marL="0" indent="0">
                  <a:buNone/>
                </a:pPr>
                <a:endParaRPr lang="de-DE" dirty="0"/>
              </a:p>
              <a:p>
                <a:pPr marL="0" indent="0">
                  <a:buNone/>
                </a:pPr>
                <a:endParaRPr lang="de-DE" dirty="0"/>
              </a:p>
              <a:p>
                <a:r>
                  <a:rPr lang="de-DE" dirty="0"/>
                  <a:t>Idee: Ersetzt man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de-DE" dirty="0"/>
                  <a:t> durch den </a:t>
                </a:r>
                <a:r>
                  <a:rPr lang="de-DE" i="1" dirty="0">
                    <a:solidFill>
                      <a:srgbClr val="437BB6"/>
                    </a:solidFill>
                  </a:rPr>
                  <a:t>Mittelwert</a:t>
                </a:r>
                <a:r>
                  <a:rPr lang="de-DE" dirty="0"/>
                  <a:t> aus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de-DE" dirty="0"/>
                  <a:t>, liegt dieser näher 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de-DE" dirty="0"/>
                  <a:t>.</a:t>
                </a:r>
              </a:p>
              <a:p>
                <a:pPr marL="0" indent="0">
                  <a:buNone/>
                </a:pPr>
                <a:endParaRPr lang="de-DE" dirty="0"/>
              </a:p>
              <a:p>
                <a:pPr marL="0" indent="0">
                  <a:buNone/>
                </a:pPr>
                <a:endParaRPr lang="de-DE" sz="1500" dirty="0"/>
              </a:p>
              <a:p>
                <a:pPr marL="0" indent="0">
                  <a:buNone/>
                </a:pPr>
                <a:endParaRPr lang="de-DE" sz="1500" dirty="0"/>
              </a:p>
              <a:p>
                <a:pPr marL="0" indent="0">
                  <a:buNone/>
                </a:pPr>
                <a:endParaRPr lang="de-DE" sz="1500" dirty="0"/>
              </a:p>
              <a:p>
                <a:r>
                  <a:rPr lang="de-DE" dirty="0"/>
                  <a:t>Das kann man nun wiederholen.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4" name="Inhaltsplatzhalter 3">
                <a:extLst>
                  <a:ext uri="{FF2B5EF4-FFF2-40B4-BE49-F238E27FC236}">
                    <a16:creationId xmlns:a16="http://schemas.microsoft.com/office/drawing/2014/main" id="{997D57EA-2A76-434A-8155-9F82D6BAAA6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1"/>
              </p:nvPr>
            </p:nvSpPr>
            <p:spPr>
              <a:blipFill>
                <a:blip r:embed="rId2"/>
                <a:stretch>
                  <a:fillRect l="-584" t="-75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hteck 4">
            <a:extLst>
              <a:ext uri="{FF2B5EF4-FFF2-40B4-BE49-F238E27FC236}">
                <a16:creationId xmlns:a16="http://schemas.microsoft.com/office/drawing/2014/main" id="{A5AC22EC-0D90-214D-908B-A3BB44FB7E02}"/>
              </a:ext>
            </a:extLst>
          </p:cNvPr>
          <p:cNvSpPr/>
          <p:nvPr/>
        </p:nvSpPr>
        <p:spPr bwMode="auto">
          <a:xfrm>
            <a:off x="2720752" y="1988840"/>
            <a:ext cx="2520000" cy="360000"/>
          </a:xfrm>
          <a:prstGeom prst="rect">
            <a:avLst/>
          </a:prstGeom>
          <a:solidFill>
            <a:schemeClr val="bg2">
              <a:alpha val="48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F7EC3AEF-C16E-C64C-85AB-1157C0623006}"/>
                  </a:ext>
                </a:extLst>
              </p:cNvPr>
              <p:cNvSpPr txBox="1"/>
              <p:nvPr/>
            </p:nvSpPr>
            <p:spPr>
              <a:xfrm>
                <a:off x="3390128" y="1621465"/>
                <a:ext cx="9069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sz="1800" b="0" i="1" smtClean="0">
                          <a:latin typeface="Cambria Math" panose="02040503050406030204" pitchFamily="18" charset="0"/>
                        </a:rPr>
                        <m:t>=7</m:t>
                      </m:r>
                    </m:oMath>
                  </m:oMathPara>
                </a14:m>
                <a:endParaRPr lang="de-DE" sz="1800" dirty="0"/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F7EC3AEF-C16E-C64C-85AB-1157C06230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0128" y="1621465"/>
                <a:ext cx="906915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334A6AC5-4680-404A-9CD3-F65740F84ADA}"/>
                  </a:ext>
                </a:extLst>
              </p:cNvPr>
              <p:cNvSpPr txBox="1"/>
              <p:nvPr/>
            </p:nvSpPr>
            <p:spPr>
              <a:xfrm>
                <a:off x="1863318" y="1978323"/>
                <a:ext cx="9085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sz="18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de-DE" sz="1800" dirty="0"/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334A6AC5-4680-404A-9CD3-F65740F84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3318" y="1978323"/>
                <a:ext cx="908582" cy="369332"/>
              </a:xfrm>
              <a:prstGeom prst="rect">
                <a:avLst/>
              </a:prstGeom>
              <a:blipFill>
                <a:blip r:embed="rId4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A90F2B65-5375-4B48-A48A-89648F5A4423}"/>
                  </a:ext>
                </a:extLst>
              </p:cNvPr>
              <p:cNvSpPr txBox="1"/>
              <p:nvPr/>
            </p:nvSpPr>
            <p:spPr>
              <a:xfrm>
                <a:off x="3483818" y="1988840"/>
                <a:ext cx="8122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00" b="0" i="1" dirty="0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de-DE" sz="1800" b="0" i="1" dirty="0" smtClean="0">
                          <a:latin typeface="Cambria Math" panose="02040503050406030204" pitchFamily="18" charset="0"/>
                        </a:rPr>
                        <m:t>=7</m:t>
                      </m:r>
                    </m:oMath>
                  </m:oMathPara>
                </a14:m>
                <a:endParaRPr lang="de-DE" sz="1800" dirty="0"/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A90F2B65-5375-4B48-A48A-89648F5A44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3818" y="1988840"/>
                <a:ext cx="81227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3EC25C9C-C192-E648-A764-6A56419FEEC1}"/>
                  </a:ext>
                </a:extLst>
              </p:cNvPr>
              <p:cNvSpPr txBox="1"/>
              <p:nvPr/>
            </p:nvSpPr>
            <p:spPr>
              <a:xfrm>
                <a:off x="5470161" y="3152965"/>
                <a:ext cx="7092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sz="18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de-DE" sz="1800" dirty="0"/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3EC25C9C-C192-E648-A764-6A56419FEE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0161" y="3152965"/>
                <a:ext cx="70923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45378B84-42D6-B34C-B4F7-51B507A56490}"/>
                  </a:ext>
                </a:extLst>
              </p:cNvPr>
              <p:cNvSpPr txBox="1"/>
              <p:nvPr/>
            </p:nvSpPr>
            <p:spPr>
              <a:xfrm>
                <a:off x="6666615" y="3565469"/>
                <a:ext cx="2362377" cy="6562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⇒</m:t>
                          </m:r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sSub>
                            <m:sSubPr>
                              <m:ctrlP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de-DE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de-DE" sz="1800" b="0" i="1" smtClean="0">
                          <a:latin typeface="Cambria Math" panose="02040503050406030204" pitchFamily="18" charset="0"/>
                        </a:rPr>
                        <m:t>=1,75</m:t>
                      </m:r>
                    </m:oMath>
                  </m:oMathPara>
                </a14:m>
                <a:endParaRPr lang="de-DE" sz="1800" dirty="0"/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45378B84-42D6-B34C-B4F7-51B507A564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6615" y="3565469"/>
                <a:ext cx="2362377" cy="65620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hteck 10">
            <a:extLst>
              <a:ext uri="{FF2B5EF4-FFF2-40B4-BE49-F238E27FC236}">
                <a16:creationId xmlns:a16="http://schemas.microsoft.com/office/drawing/2014/main" id="{0E05ACC1-5566-8E48-831A-85E774C024B8}"/>
              </a:ext>
            </a:extLst>
          </p:cNvPr>
          <p:cNvSpPr/>
          <p:nvPr/>
        </p:nvSpPr>
        <p:spPr bwMode="auto">
          <a:xfrm>
            <a:off x="2778335" y="3514039"/>
            <a:ext cx="1440000" cy="630000"/>
          </a:xfrm>
          <a:prstGeom prst="rect">
            <a:avLst/>
          </a:prstGeom>
          <a:solidFill>
            <a:schemeClr val="bg2">
              <a:alpha val="48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6938268E-5133-5F4F-9EB5-9E3147F5D67B}"/>
                  </a:ext>
                </a:extLst>
              </p:cNvPr>
              <p:cNvSpPr txBox="1"/>
              <p:nvPr/>
            </p:nvSpPr>
            <p:spPr>
              <a:xfrm>
                <a:off x="3088407" y="3632379"/>
                <a:ext cx="8122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00" b="0" i="1" dirty="0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de-DE" sz="1800" b="0" i="1" dirty="0" smtClean="0">
                          <a:latin typeface="Cambria Math" panose="02040503050406030204" pitchFamily="18" charset="0"/>
                        </a:rPr>
                        <m:t>=7</m:t>
                      </m:r>
                    </m:oMath>
                  </m:oMathPara>
                </a14:m>
                <a:endParaRPr lang="de-DE" sz="1800" dirty="0"/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6938268E-5133-5F4F-9EB5-9E3147F5D6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8407" y="3632379"/>
                <a:ext cx="812274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38ADD1CA-E8D1-2444-B448-49206570D586}"/>
                  </a:ext>
                </a:extLst>
              </p:cNvPr>
              <p:cNvSpPr txBox="1"/>
              <p:nvPr/>
            </p:nvSpPr>
            <p:spPr>
              <a:xfrm>
                <a:off x="3043747" y="3120719"/>
                <a:ext cx="9015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sz="1800" b="0" i="1" smtClean="0">
                          <a:latin typeface="Cambria Math" panose="02040503050406030204" pitchFamily="18" charset="0"/>
                        </a:rPr>
                        <m:t>=4</m:t>
                      </m:r>
                    </m:oMath>
                  </m:oMathPara>
                </a14:m>
                <a:endParaRPr lang="de-DE" sz="1800" dirty="0"/>
              </a:p>
            </p:txBody>
          </p:sp>
        </mc:Choice>
        <mc:Fallback xmlns="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38ADD1CA-E8D1-2444-B448-49206570D5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3747" y="3120719"/>
                <a:ext cx="901593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5F16C14F-C9F2-BB4F-8048-FCA42CC5C114}"/>
                  </a:ext>
                </a:extLst>
              </p:cNvPr>
              <p:cNvSpPr txBox="1"/>
              <p:nvPr/>
            </p:nvSpPr>
            <p:spPr>
              <a:xfrm>
                <a:off x="1589667" y="3659597"/>
                <a:ext cx="12078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sz="1800" b="0" i="1" smtClean="0">
                          <a:latin typeface="Cambria Math" panose="02040503050406030204" pitchFamily="18" charset="0"/>
                        </a:rPr>
                        <m:t>=1,75</m:t>
                      </m:r>
                    </m:oMath>
                  </m:oMathPara>
                </a14:m>
                <a:endParaRPr lang="de-DE" sz="1800" dirty="0"/>
              </a:p>
            </p:txBody>
          </p:sp>
        </mc:Choice>
        <mc:Fallback xmlns="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5F16C14F-C9F2-BB4F-8048-FCA42CC5C1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9667" y="3659597"/>
                <a:ext cx="1207831" cy="369332"/>
              </a:xfrm>
              <a:prstGeom prst="rect">
                <a:avLst/>
              </a:prstGeom>
              <a:blipFill>
                <a:blip r:embed="rId10"/>
                <a:stretch>
                  <a:fillRect b="-1034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C801F025-9EA6-FF4A-8B23-66E200BC67B5}"/>
                  </a:ext>
                </a:extLst>
              </p:cNvPr>
              <p:cNvSpPr txBox="1"/>
              <p:nvPr/>
            </p:nvSpPr>
            <p:spPr>
              <a:xfrm>
                <a:off x="5981925" y="3000374"/>
                <a:ext cx="2629566" cy="6280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sz="1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de-DE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de-DE" sz="1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de-DE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  <m:t>7+1</m:t>
                              </m:r>
                            </m:e>
                          </m:d>
                        </m:num>
                        <m:den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de-DE" sz="1800" b="0" i="1" smtClean="0">
                          <a:latin typeface="Cambria Math" panose="02040503050406030204" pitchFamily="18" charset="0"/>
                        </a:rPr>
                        <m:t>=4</m:t>
                      </m:r>
                    </m:oMath>
                  </m:oMathPara>
                </a14:m>
                <a:endParaRPr lang="de-DE" sz="1800" dirty="0"/>
              </a:p>
            </p:txBody>
          </p:sp>
        </mc:Choice>
        <mc:Fallback xmlns="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C801F025-9EA6-FF4A-8B23-66E200BC67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1925" y="3000374"/>
                <a:ext cx="2629566" cy="628057"/>
              </a:xfrm>
              <a:prstGeom prst="rect">
                <a:avLst/>
              </a:prstGeom>
              <a:blipFill>
                <a:blip r:embed="rId11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DC62D30F-C096-7149-90E3-4D0865CBAFC3}"/>
                  </a:ext>
                </a:extLst>
              </p:cNvPr>
              <p:cNvSpPr txBox="1"/>
              <p:nvPr/>
            </p:nvSpPr>
            <p:spPr>
              <a:xfrm>
                <a:off x="5407003" y="3690728"/>
                <a:ext cx="13004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sz="1800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de-DE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18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de-DE" sz="1800" dirty="0"/>
              </a:p>
            </p:txBody>
          </p:sp>
        </mc:Choice>
        <mc:Fallback xmlns="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DC62D30F-C096-7149-90E3-4D0865CBA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7003" y="3690728"/>
                <a:ext cx="1300421" cy="369332"/>
              </a:xfrm>
              <a:prstGeom prst="rect">
                <a:avLst/>
              </a:prstGeom>
              <a:blipFill>
                <a:blip r:embed="rId12"/>
                <a:stretch>
                  <a:fillRect b="-1379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A83A500F-E794-3B48-828E-2D4448665941}"/>
                  </a:ext>
                </a:extLst>
              </p:cNvPr>
              <p:cNvSpPr txBox="1"/>
              <p:nvPr/>
            </p:nvSpPr>
            <p:spPr>
              <a:xfrm>
                <a:off x="4848234" y="4926831"/>
                <a:ext cx="4428776" cy="6281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sz="1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de-DE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de-DE" sz="1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de-DE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4+1,75</m:t>
                          </m:r>
                        </m:num>
                        <m:den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de-DE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5,75</m:t>
                          </m:r>
                        </m:num>
                        <m:den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de-DE" sz="1800" b="0" i="1" smtClean="0">
                          <a:latin typeface="Cambria Math" panose="02040503050406030204" pitchFamily="18" charset="0"/>
                        </a:rPr>
                        <m:t>=2,875</m:t>
                      </m:r>
                    </m:oMath>
                  </m:oMathPara>
                </a14:m>
                <a:br>
                  <a:rPr lang="de-DE" sz="1800" b="0" dirty="0"/>
                </a:br>
                <a:endParaRPr lang="de-DE" sz="1800" dirty="0"/>
              </a:p>
            </p:txBody>
          </p:sp>
        </mc:Choice>
        <mc:Fallback xmlns="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A83A500F-E794-3B48-828E-2D44486659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8234" y="4926831"/>
                <a:ext cx="4428776" cy="628121"/>
              </a:xfrm>
              <a:prstGeom prst="rect">
                <a:avLst/>
              </a:prstGeom>
              <a:blipFill>
                <a:blip r:embed="rId13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94937A9F-93DB-F044-89EF-89D57DFB6BBA}"/>
                  </a:ext>
                </a:extLst>
              </p:cNvPr>
              <p:cNvSpPr txBox="1"/>
              <p:nvPr/>
            </p:nvSpPr>
            <p:spPr>
              <a:xfrm>
                <a:off x="4805304" y="5510397"/>
                <a:ext cx="3722622" cy="6819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sSub>
                            <m:sSubPr>
                              <m:ctrlP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de-DE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2,875</m:t>
                          </m:r>
                        </m:den>
                      </m:f>
                      <m:r>
                        <a:rPr lang="de-DE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56</m:t>
                          </m:r>
                        </m:num>
                        <m:den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den>
                      </m:f>
                      <m:r>
                        <a:rPr lang="de-DE" sz="1800" b="0" i="1" smtClean="0">
                          <a:latin typeface="Cambria Math" panose="02040503050406030204" pitchFamily="18" charset="0"/>
                        </a:rPr>
                        <m:t>≈2,434782</m:t>
                      </m:r>
                    </m:oMath>
                  </m:oMathPara>
                </a14:m>
                <a:br>
                  <a:rPr lang="de-DE" sz="1800" b="0" dirty="0"/>
                </a:br>
                <a:endParaRPr lang="de-DE" sz="1800" dirty="0"/>
              </a:p>
            </p:txBody>
          </p:sp>
        </mc:Choice>
        <mc:Fallback xmlns="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94937A9F-93DB-F044-89EF-89D57DFB6B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5304" y="5510397"/>
                <a:ext cx="3722622" cy="68198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hteck 18">
            <a:extLst>
              <a:ext uri="{FF2B5EF4-FFF2-40B4-BE49-F238E27FC236}">
                <a16:creationId xmlns:a16="http://schemas.microsoft.com/office/drawing/2014/main" id="{E4B0F6D0-4E1D-E54C-AF33-6829FB78CDA8}"/>
              </a:ext>
            </a:extLst>
          </p:cNvPr>
          <p:cNvSpPr/>
          <p:nvPr/>
        </p:nvSpPr>
        <p:spPr bwMode="auto">
          <a:xfrm>
            <a:off x="2714764" y="5283087"/>
            <a:ext cx="1036800" cy="874800"/>
          </a:xfrm>
          <a:prstGeom prst="rect">
            <a:avLst/>
          </a:prstGeom>
          <a:solidFill>
            <a:schemeClr val="bg2">
              <a:alpha val="48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A7AFB470-FB7D-9A48-B87C-DA48E815B1B0}"/>
                  </a:ext>
                </a:extLst>
              </p:cNvPr>
              <p:cNvSpPr txBox="1"/>
              <p:nvPr/>
            </p:nvSpPr>
            <p:spPr>
              <a:xfrm>
                <a:off x="2827027" y="5532131"/>
                <a:ext cx="8122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00" b="0" i="1" dirty="0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de-DE" sz="1800" b="0" i="1" dirty="0" smtClean="0">
                          <a:latin typeface="Cambria Math" panose="02040503050406030204" pitchFamily="18" charset="0"/>
                        </a:rPr>
                        <m:t>=7</m:t>
                      </m:r>
                    </m:oMath>
                  </m:oMathPara>
                </a14:m>
                <a:endParaRPr lang="de-DE" sz="1800" dirty="0"/>
              </a:p>
            </p:txBody>
          </p:sp>
        </mc:Choice>
        <mc:Fallback xmlns="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A7AFB470-FB7D-9A48-B87C-DA48E815B1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7027" y="5532131"/>
                <a:ext cx="812274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997ABA39-AF70-3344-92C2-D4FF0810E3F8}"/>
                  </a:ext>
                </a:extLst>
              </p:cNvPr>
              <p:cNvSpPr txBox="1"/>
              <p:nvPr/>
            </p:nvSpPr>
            <p:spPr>
              <a:xfrm>
                <a:off x="2546903" y="4855306"/>
                <a:ext cx="13397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sz="1800" b="0" i="1" smtClean="0">
                          <a:latin typeface="Cambria Math" panose="02040503050406030204" pitchFamily="18" charset="0"/>
                        </a:rPr>
                        <m:t>=2,875</m:t>
                      </m:r>
                    </m:oMath>
                  </m:oMathPara>
                </a14:m>
                <a:endParaRPr lang="de-DE" sz="1800" dirty="0"/>
              </a:p>
            </p:txBody>
          </p:sp>
        </mc:Choice>
        <mc:Fallback xmlns="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997ABA39-AF70-3344-92C2-D4FF0810E3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6903" y="4855306"/>
                <a:ext cx="1339726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60A5EB57-93E0-0741-86F4-C83E639EAA73}"/>
                  </a:ext>
                </a:extLst>
              </p:cNvPr>
              <p:cNvSpPr txBox="1"/>
              <p:nvPr/>
            </p:nvSpPr>
            <p:spPr>
              <a:xfrm>
                <a:off x="963423" y="5575421"/>
                <a:ext cx="17261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sz="1800" b="0" i="1" smtClean="0">
                          <a:latin typeface="Cambria Math" panose="02040503050406030204" pitchFamily="18" charset="0"/>
                        </a:rPr>
                        <m:t>=2,434782</m:t>
                      </m:r>
                    </m:oMath>
                  </m:oMathPara>
                </a14:m>
                <a:endParaRPr lang="de-DE" sz="1800" dirty="0"/>
              </a:p>
            </p:txBody>
          </p:sp>
        </mc:Choice>
        <mc:Fallback xmlns=""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60A5EB57-93E0-0741-86F4-C83E639EAA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423" y="5575421"/>
                <a:ext cx="1726114" cy="369332"/>
              </a:xfrm>
              <a:prstGeom prst="rect">
                <a:avLst/>
              </a:prstGeom>
              <a:blipFill>
                <a:blip r:embed="rId17"/>
                <a:stretch>
                  <a:fillRect b="-1034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34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10" grpId="0"/>
      <p:bldP spid="11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 animBg="1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03C6A7C-5560-C94C-BFAC-21B1AEF0BC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1FAD99-34BE-324F-824B-135D51AA6E63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5774662-C220-CA4B-BEC3-9F4925868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Babylonisches Wurzelziehen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Inhaltsplatzhalter 3">
                <a:extLst>
                  <a:ext uri="{FF2B5EF4-FFF2-40B4-BE49-F238E27FC236}">
                    <a16:creationId xmlns:a16="http://schemas.microsoft.com/office/drawing/2014/main" id="{EED60082-0326-4A4F-A939-AD273048528E}"/>
                  </a:ext>
                </a:extLst>
              </p:cNvPr>
              <p:cNvSpPr>
                <a:spLocks noGrp="1"/>
              </p:cNvSpPr>
              <p:nvPr>
                <p:ph sz="quarter" idx="11"/>
              </p:nvPr>
            </p:nvSpPr>
            <p:spPr/>
            <p:txBody>
              <a:bodyPr/>
              <a:lstStyle/>
              <a:p>
                <a:r>
                  <a:rPr lang="de-DE" dirty="0"/>
                  <a:t>Allgemein:</a:t>
                </a:r>
              </a:p>
              <a:p>
                <a:pPr lvl="1"/>
                <a:r>
                  <a:rPr lang="de-DE" sz="1800" dirty="0"/>
                  <a:t>Beginne bei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sz="1800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DE" sz="18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1800" i="1" dirty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de-DE" sz="1800" dirty="0"/>
                  <a:t>.</a:t>
                </a:r>
              </a:p>
              <a:p>
                <a:pPr lvl="1"/>
                <a:r>
                  <a:rPr lang="de-DE" sz="1800" dirty="0"/>
                  <a:t>Wiederhole dann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de-DE" sz="1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sz="18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de-DE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de-DE" sz="18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num>
                      <m:den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de-DE" sz="1800" dirty="0"/>
                  <a:t>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i="1" dirty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de-DE" sz="1800" i="1" dirty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de-DE" sz="1800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18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800" i="1" dirty="0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sSub>
                          <m:sSubPr>
                            <m:ctrlPr>
                              <a:rPr lang="de-DE" sz="1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8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sz="1800" i="1" dirty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den>
                    </m:f>
                  </m:oMath>
                </a14:m>
                <a:r>
                  <a:rPr lang="de-DE" sz="1800" dirty="0"/>
                  <a:t>.</a:t>
                </a:r>
              </a:p>
              <a:p>
                <a:pPr lvl="1"/>
                <a:r>
                  <a:rPr lang="de-DE" dirty="0"/>
                  <a:t>Oder kurz: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de-DE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de-DE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num>
                          <m:den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de-DE" dirty="0"/>
              </a:p>
              <a:p>
                <a:r>
                  <a:rPr lang="de-DE" dirty="0"/>
                  <a:t>Hiermit kann man die Rechnung schnell fortsetzen: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sz="1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sz="18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1800" i="1" dirty="0">
                        <a:latin typeface="Cambria Math" panose="02040503050406030204" pitchFamily="18" charset="0"/>
                      </a:rPr>
                      <m:t> = 4</m:t>
                    </m:r>
                  </m:oMath>
                </a14:m>
                <a:endParaRPr lang="de-DE" sz="180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sz="1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sz="1800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sz="1800" i="1" dirty="0">
                        <a:latin typeface="Cambria Math" panose="02040503050406030204" pitchFamily="18" charset="0"/>
                      </a:rPr>
                      <m:t> = 2,875</m:t>
                    </m:r>
                  </m:oMath>
                </a14:m>
                <a:endParaRPr lang="de-DE" sz="18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sz="1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sz="1800" i="1" dirty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de-DE" sz="1800" i="1" dirty="0">
                        <a:latin typeface="Cambria Math" panose="02040503050406030204" pitchFamily="18" charset="0"/>
                      </a:rPr>
                      <m:t>=2,6548913</m:t>
                    </m:r>
                  </m:oMath>
                </a14:m>
                <a:endParaRPr lang="de-DE" sz="18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sz="1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sz="1800" i="1" dirty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de-DE" sz="1800" i="1" dirty="0">
                        <a:latin typeface="Cambria Math" panose="02040503050406030204" pitchFamily="18" charset="0"/>
                      </a:rPr>
                      <m:t>=2,64576704</m:t>
                    </m:r>
                  </m:oMath>
                </a14:m>
                <a:endParaRPr lang="de-DE" sz="18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sz="1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sz="1800" i="1" dirty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de-DE" sz="1800" i="1" dirty="0">
                        <a:latin typeface="Cambria Math" panose="02040503050406030204" pitchFamily="18" charset="0"/>
                      </a:rPr>
                      <m:t>=2,64575131</m:t>
                    </m:r>
                  </m:oMath>
                </a14:m>
                <a:endParaRPr lang="de-DE" sz="1800" dirty="0"/>
              </a:p>
              <a:p>
                <a:r>
                  <a:rPr lang="de-DE" dirty="0"/>
                  <a:t>Aber wann hören wir auf?</a:t>
                </a:r>
              </a:p>
              <a:p>
                <a:pPr lvl="1"/>
                <a:r>
                  <a:rPr lang="de-DE" sz="1800" dirty="0"/>
                  <a:t>Idee: Überprüfe die Qualität der Näherung.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sz="1800" i="1" dirty="0">
                        <a:latin typeface="Cambria Math" panose="02040503050406030204" pitchFamily="18" charset="0"/>
                      </a:rPr>
                      <m:t>2,64575131⋅2,64575131=6,999999994</m:t>
                    </m:r>
                  </m:oMath>
                </a14:m>
                <a:endParaRPr lang="de-DE" sz="1800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4" name="Inhaltsplatzhalter 3">
                <a:extLst>
                  <a:ext uri="{FF2B5EF4-FFF2-40B4-BE49-F238E27FC236}">
                    <a16:creationId xmlns:a16="http://schemas.microsoft.com/office/drawing/2014/main" id="{EED60082-0326-4A4F-A939-AD27304852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1"/>
              </p:nvPr>
            </p:nvSpPr>
            <p:spPr>
              <a:blipFill>
                <a:blip r:embed="rId2"/>
                <a:stretch>
                  <a:fillRect l="-584" t="-75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FA244040-1866-0D40-93B3-15CFD6281BB7}"/>
              </a:ext>
            </a:extLst>
          </p:cNvPr>
          <p:cNvGrpSpPr/>
          <p:nvPr/>
        </p:nvGrpSpPr>
        <p:grpSpPr>
          <a:xfrm>
            <a:off x="7473280" y="3587377"/>
            <a:ext cx="1887670" cy="2316222"/>
            <a:chOff x="6570530" y="3645024"/>
            <a:chExt cx="1887670" cy="2316222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35C14A99-718C-EF45-9E0A-D934E72D3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70530" y="3645024"/>
              <a:ext cx="1887670" cy="2316222"/>
            </a:xfrm>
            <a:prstGeom prst="rect">
              <a:avLst/>
            </a:prstGeom>
          </p:spPr>
        </p:pic>
        <p:sp>
          <p:nvSpPr>
            <p:cNvPr id="7" name="Rechteck 9">
              <a:extLst>
                <a:ext uri="{FF2B5EF4-FFF2-40B4-BE49-F238E27FC236}">
                  <a16:creationId xmlns:a16="http://schemas.microsoft.com/office/drawing/2014/main" id="{C339E113-A4F6-E942-A7C3-06B762BC7A7F}"/>
                </a:ext>
              </a:extLst>
            </p:cNvPr>
            <p:cNvSpPr/>
            <p:nvPr/>
          </p:nvSpPr>
          <p:spPr bwMode="auto">
            <a:xfrm>
              <a:off x="6634637" y="4505944"/>
              <a:ext cx="1728192" cy="1455302"/>
            </a:xfrm>
            <a:custGeom>
              <a:avLst/>
              <a:gdLst>
                <a:gd name="connsiteX0" fmla="*/ 0 w 1728192"/>
                <a:gd name="connsiteY0" fmla="*/ 0 h 1453526"/>
                <a:gd name="connsiteX1" fmla="*/ 1728192 w 1728192"/>
                <a:gd name="connsiteY1" fmla="*/ 0 h 1453526"/>
                <a:gd name="connsiteX2" fmla="*/ 1728192 w 1728192"/>
                <a:gd name="connsiteY2" fmla="*/ 1453526 h 1453526"/>
                <a:gd name="connsiteX3" fmla="*/ 0 w 1728192"/>
                <a:gd name="connsiteY3" fmla="*/ 1453526 h 1453526"/>
                <a:gd name="connsiteX4" fmla="*/ 0 w 1728192"/>
                <a:gd name="connsiteY4" fmla="*/ 0 h 1453526"/>
                <a:gd name="connsiteX0" fmla="*/ 0 w 1728192"/>
                <a:gd name="connsiteY0" fmla="*/ 3552 h 1457078"/>
                <a:gd name="connsiteX1" fmla="*/ 873285 w 1728192"/>
                <a:gd name="connsiteY1" fmla="*/ 0 h 1457078"/>
                <a:gd name="connsiteX2" fmla="*/ 1728192 w 1728192"/>
                <a:gd name="connsiteY2" fmla="*/ 3552 h 1457078"/>
                <a:gd name="connsiteX3" fmla="*/ 1728192 w 1728192"/>
                <a:gd name="connsiteY3" fmla="*/ 1457078 h 1457078"/>
                <a:gd name="connsiteX4" fmla="*/ 0 w 1728192"/>
                <a:gd name="connsiteY4" fmla="*/ 1457078 h 1457078"/>
                <a:gd name="connsiteX5" fmla="*/ 0 w 1728192"/>
                <a:gd name="connsiteY5" fmla="*/ 3552 h 1457078"/>
                <a:gd name="connsiteX0" fmla="*/ 0 w 1728192"/>
                <a:gd name="connsiteY0" fmla="*/ 3552 h 1457078"/>
                <a:gd name="connsiteX1" fmla="*/ 873285 w 1728192"/>
                <a:gd name="connsiteY1" fmla="*/ 0 h 1457078"/>
                <a:gd name="connsiteX2" fmla="*/ 1728192 w 1728192"/>
                <a:gd name="connsiteY2" fmla="*/ 3552 h 1457078"/>
                <a:gd name="connsiteX3" fmla="*/ 1720777 w 1728192"/>
                <a:gd name="connsiteY3" fmla="*/ 880946 h 1457078"/>
                <a:gd name="connsiteX4" fmla="*/ 1728192 w 1728192"/>
                <a:gd name="connsiteY4" fmla="*/ 1457078 h 1457078"/>
                <a:gd name="connsiteX5" fmla="*/ 0 w 1728192"/>
                <a:gd name="connsiteY5" fmla="*/ 1457078 h 1457078"/>
                <a:gd name="connsiteX6" fmla="*/ 0 w 1728192"/>
                <a:gd name="connsiteY6" fmla="*/ 3552 h 1457078"/>
                <a:gd name="connsiteX0" fmla="*/ 0 w 1739343"/>
                <a:gd name="connsiteY0" fmla="*/ 3552 h 1457078"/>
                <a:gd name="connsiteX1" fmla="*/ 873285 w 1739343"/>
                <a:gd name="connsiteY1" fmla="*/ 0 h 1457078"/>
                <a:gd name="connsiteX2" fmla="*/ 1739343 w 1739343"/>
                <a:gd name="connsiteY2" fmla="*/ 3552 h 1457078"/>
                <a:gd name="connsiteX3" fmla="*/ 1720777 w 1739343"/>
                <a:gd name="connsiteY3" fmla="*/ 880946 h 1457078"/>
                <a:gd name="connsiteX4" fmla="*/ 1728192 w 1739343"/>
                <a:gd name="connsiteY4" fmla="*/ 1457078 h 1457078"/>
                <a:gd name="connsiteX5" fmla="*/ 0 w 1739343"/>
                <a:gd name="connsiteY5" fmla="*/ 1457078 h 1457078"/>
                <a:gd name="connsiteX6" fmla="*/ 0 w 1739343"/>
                <a:gd name="connsiteY6" fmla="*/ 3552 h 1457078"/>
                <a:gd name="connsiteX0" fmla="*/ 0 w 1739343"/>
                <a:gd name="connsiteY0" fmla="*/ 3552 h 1457078"/>
                <a:gd name="connsiteX1" fmla="*/ 873285 w 1739343"/>
                <a:gd name="connsiteY1" fmla="*/ 0 h 1457078"/>
                <a:gd name="connsiteX2" fmla="*/ 1739343 w 1739343"/>
                <a:gd name="connsiteY2" fmla="*/ 3552 h 1457078"/>
                <a:gd name="connsiteX3" fmla="*/ 1720777 w 1739343"/>
                <a:gd name="connsiteY3" fmla="*/ 880946 h 1457078"/>
                <a:gd name="connsiteX4" fmla="*/ 1728192 w 1739343"/>
                <a:gd name="connsiteY4" fmla="*/ 1457078 h 1457078"/>
                <a:gd name="connsiteX5" fmla="*/ 0 w 1739343"/>
                <a:gd name="connsiteY5" fmla="*/ 1457078 h 1457078"/>
                <a:gd name="connsiteX6" fmla="*/ 0 w 1739343"/>
                <a:gd name="connsiteY6" fmla="*/ 3552 h 1457078"/>
                <a:gd name="connsiteX0" fmla="*/ 0 w 1728192"/>
                <a:gd name="connsiteY0" fmla="*/ 3552 h 1457078"/>
                <a:gd name="connsiteX1" fmla="*/ 873285 w 1728192"/>
                <a:gd name="connsiteY1" fmla="*/ 0 h 1457078"/>
                <a:gd name="connsiteX2" fmla="*/ 802641 w 1728192"/>
                <a:gd name="connsiteY2" fmla="*/ 817591 h 1457078"/>
                <a:gd name="connsiteX3" fmla="*/ 1720777 w 1728192"/>
                <a:gd name="connsiteY3" fmla="*/ 880946 h 1457078"/>
                <a:gd name="connsiteX4" fmla="*/ 1728192 w 1728192"/>
                <a:gd name="connsiteY4" fmla="*/ 1457078 h 1457078"/>
                <a:gd name="connsiteX5" fmla="*/ 0 w 1728192"/>
                <a:gd name="connsiteY5" fmla="*/ 1457078 h 1457078"/>
                <a:gd name="connsiteX6" fmla="*/ 0 w 1728192"/>
                <a:gd name="connsiteY6" fmla="*/ 3552 h 1457078"/>
                <a:gd name="connsiteX0" fmla="*/ 0 w 1728192"/>
                <a:gd name="connsiteY0" fmla="*/ 3552 h 1457078"/>
                <a:gd name="connsiteX1" fmla="*/ 873285 w 1728192"/>
                <a:gd name="connsiteY1" fmla="*/ 0 h 1457078"/>
                <a:gd name="connsiteX2" fmla="*/ 891851 w 1728192"/>
                <a:gd name="connsiteY2" fmla="*/ 884498 h 1457078"/>
                <a:gd name="connsiteX3" fmla="*/ 1720777 w 1728192"/>
                <a:gd name="connsiteY3" fmla="*/ 880946 h 1457078"/>
                <a:gd name="connsiteX4" fmla="*/ 1728192 w 1728192"/>
                <a:gd name="connsiteY4" fmla="*/ 1457078 h 1457078"/>
                <a:gd name="connsiteX5" fmla="*/ 0 w 1728192"/>
                <a:gd name="connsiteY5" fmla="*/ 1457078 h 1457078"/>
                <a:gd name="connsiteX6" fmla="*/ 0 w 1728192"/>
                <a:gd name="connsiteY6" fmla="*/ 3552 h 1457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8192" h="1457078">
                  <a:moveTo>
                    <a:pt x="0" y="3552"/>
                  </a:moveTo>
                  <a:lnTo>
                    <a:pt x="873285" y="0"/>
                  </a:lnTo>
                  <a:lnTo>
                    <a:pt x="891851" y="884498"/>
                  </a:lnTo>
                  <a:lnTo>
                    <a:pt x="1720777" y="880946"/>
                  </a:lnTo>
                  <a:cubicBezTo>
                    <a:pt x="1723249" y="1072990"/>
                    <a:pt x="1725720" y="1265034"/>
                    <a:pt x="1728192" y="1457078"/>
                  </a:cubicBezTo>
                  <a:lnTo>
                    <a:pt x="0" y="1457078"/>
                  </a:lnTo>
                  <a:lnTo>
                    <a:pt x="0" y="3552"/>
                  </a:lnTo>
                  <a:close/>
                </a:path>
              </a:pathLst>
            </a:custGeom>
            <a:noFill/>
            <a:ln w="444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1B7C6842-A3E1-B547-9681-658F860DAAF5}"/>
                </a:ext>
              </a:extLst>
            </p:cNvPr>
            <p:cNvSpPr txBox="1"/>
            <p:nvPr/>
          </p:nvSpPr>
          <p:spPr>
            <a:xfrm>
              <a:off x="6804248" y="4646726"/>
              <a:ext cx="300082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000" b="1" dirty="0">
                  <a:solidFill>
                    <a:srgbClr val="C0000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,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518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CB4C011-23F2-C844-947B-3762378825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1FAD99-34BE-324F-824B-135D51AA6E63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F23FF2E-1647-9744-88A5-4287A10A4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 Heron-Verfahren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130BD40-2127-2440-9E98-06EA2A7443E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de-DE" dirty="0"/>
              <a:t>Das babylonische Wurzelziehen bezeichnet man heute</a:t>
            </a:r>
            <a:br>
              <a:rPr lang="de-DE" dirty="0"/>
            </a:br>
            <a:r>
              <a:rPr lang="de-DE" dirty="0"/>
              <a:t>auch nach Heron von Alexandria als </a:t>
            </a:r>
            <a:r>
              <a:rPr lang="de-DE" i="1" dirty="0">
                <a:solidFill>
                  <a:schemeClr val="tx2"/>
                </a:solidFill>
              </a:rPr>
              <a:t>Heron-Verfahren</a:t>
            </a:r>
            <a:r>
              <a:rPr lang="de-DE" dirty="0"/>
              <a:t>.</a:t>
            </a:r>
          </a:p>
          <a:p>
            <a:r>
              <a:rPr lang="de-DE" dirty="0"/>
              <a:t>Algorithmen stellt man gerade in der Informatik</a:t>
            </a:r>
            <a:br>
              <a:rPr lang="de-DE" dirty="0"/>
            </a:br>
            <a:r>
              <a:rPr lang="de-DE" dirty="0"/>
              <a:t>üblicherweise in sog. </a:t>
            </a:r>
            <a:r>
              <a:rPr lang="de-DE" i="1" dirty="0">
                <a:solidFill>
                  <a:schemeClr val="tx2"/>
                </a:solidFill>
              </a:rPr>
              <a:t>Pseudocode</a:t>
            </a:r>
            <a:r>
              <a:rPr lang="de-DE" dirty="0"/>
              <a:t> dar: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9C577B6-3610-F340-B6E4-663DB70B7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8280" y="684082"/>
            <a:ext cx="1183736" cy="1663353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0C6F9917-7DE4-8F42-89BC-4F5AD2037D07}"/>
              </a:ext>
            </a:extLst>
          </p:cNvPr>
          <p:cNvSpPr/>
          <p:nvPr/>
        </p:nvSpPr>
        <p:spPr>
          <a:xfrm>
            <a:off x="8079784" y="2368598"/>
            <a:ext cx="1637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i="1" dirty="0">
                <a:latin typeface="Arial" panose="020B0604020202020204" pitchFamily="34" charset="0"/>
                <a:ea typeface="Source Sans Pro ExtraLight" panose="020B0303030403020204" pitchFamily="34" charset="0"/>
                <a:cs typeface="Arial" panose="020B0604020202020204" pitchFamily="34" charset="0"/>
              </a:rPr>
              <a:t>Phantasiedarstellung Herons (1. Jh. n. Chr.) in einer deutschen Ausgabe der </a:t>
            </a:r>
            <a:r>
              <a:rPr lang="de-DE" sz="1200" i="1" dirty="0" err="1">
                <a:latin typeface="Arial" panose="020B0604020202020204" pitchFamily="34" charset="0"/>
                <a:ea typeface="Source Sans Pro ExtraLight" panose="020B0303030403020204" pitchFamily="34" charset="0"/>
                <a:cs typeface="Arial" panose="020B0604020202020204" pitchFamily="34" charset="0"/>
              </a:rPr>
              <a:t>Pneumatika</a:t>
            </a:r>
            <a:r>
              <a:rPr lang="de-DE" sz="1200" i="1" dirty="0">
                <a:latin typeface="Arial" panose="020B0604020202020204" pitchFamily="34" charset="0"/>
                <a:ea typeface="Source Sans Pro ExtraLight" panose="020B0303030403020204" pitchFamily="34" charset="0"/>
                <a:cs typeface="Arial" panose="020B0604020202020204" pitchFamily="34" charset="0"/>
              </a:rPr>
              <a:t> von 1688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F23B3B0-0E8E-C846-973A-B422AF80AA45}"/>
              </a:ext>
            </a:extLst>
          </p:cNvPr>
          <p:cNvSpPr txBox="1"/>
          <p:nvPr/>
        </p:nvSpPr>
        <p:spPr>
          <a:xfrm>
            <a:off x="1308484" y="3019739"/>
            <a:ext cx="4211381" cy="1323439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5400">
            <a:solidFill>
              <a:sysClr val="windowText" lastClr="00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HERON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(a)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	</a:t>
            </a:r>
            <a:r>
              <a:rPr lang="de-DE" sz="1600" kern="0" dirty="0">
                <a:solidFill>
                  <a:prstClr val="black"/>
                </a:solidFill>
                <a:latin typeface="Courier" charset="0"/>
                <a:ea typeface="Courier" charset="0"/>
                <a:cs typeface="Courier" charset="0"/>
              </a:rPr>
              <a:t>x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de-DE" sz="1600" kern="0" dirty="0">
                <a:solidFill>
                  <a:prstClr val="black"/>
                </a:solidFill>
                <a:latin typeface="Courier" charset="0"/>
                <a:ea typeface="Courier" charset="0"/>
                <a:cs typeface="Courier" charset="0"/>
              </a:rPr>
              <a:t>a</a:t>
            </a: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charset="0"/>
              <a:ea typeface="Courier" charset="0"/>
              <a:cs typeface="Courier" charset="0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	WIEDERHOLE BIS </a:t>
            </a:r>
            <a:r>
              <a:rPr lang="de-DE" sz="1600" kern="0" dirty="0">
                <a:solidFill>
                  <a:prstClr val="black"/>
                </a:solidFill>
                <a:latin typeface="Courier" charset="0"/>
                <a:ea typeface="Courier" charset="0"/>
                <a:cs typeface="Courier" charset="0"/>
                <a:sym typeface="Wingdings"/>
              </a:rPr>
              <a:t>|x*x-a|&lt;0,0001</a:t>
            </a: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charset="0"/>
              <a:ea typeface="Courier" charset="0"/>
              <a:cs typeface="Courier" charset="0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	</a:t>
            </a:r>
            <a:r>
              <a:rPr lang="de-DE" sz="1600" kern="0" dirty="0">
                <a:solidFill>
                  <a:prstClr val="black"/>
                </a:solidFill>
                <a:latin typeface="Courier" charset="0"/>
                <a:ea typeface="Courier" charset="0"/>
                <a:cs typeface="Courier" charset="0"/>
              </a:rPr>
              <a:t>	 x = (</a:t>
            </a:r>
            <a:r>
              <a:rPr lang="de-DE" sz="1600" kern="0" dirty="0" err="1">
                <a:solidFill>
                  <a:prstClr val="black"/>
                </a:solidFill>
                <a:latin typeface="Courier" charset="0"/>
                <a:ea typeface="Courier" charset="0"/>
                <a:cs typeface="Courier" charset="0"/>
              </a:rPr>
              <a:t>x+a</a:t>
            </a:r>
            <a:r>
              <a:rPr lang="de-DE" sz="1600" kern="0" dirty="0">
                <a:solidFill>
                  <a:prstClr val="black"/>
                </a:solidFill>
                <a:latin typeface="Courier" charset="0"/>
                <a:ea typeface="Courier" charset="0"/>
                <a:cs typeface="Courier" charset="0"/>
              </a:rPr>
              <a:t>/x)/2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kern="0" dirty="0">
                <a:solidFill>
                  <a:prstClr val="black"/>
                </a:solidFill>
                <a:latin typeface="Courier" charset="0"/>
                <a:ea typeface="Courier" charset="0"/>
                <a:cs typeface="Courier" charset="0"/>
                <a:sym typeface="Wingdings"/>
              </a:rPr>
              <a:t>	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  <a:sym typeface="Wingdings"/>
              </a:rPr>
              <a:t>RETURN </a:t>
            </a:r>
            <a:r>
              <a:rPr lang="de-DE" sz="1600" kern="0" dirty="0">
                <a:solidFill>
                  <a:prstClr val="black"/>
                </a:solidFill>
                <a:latin typeface="Courier" charset="0"/>
                <a:ea typeface="Courier" charset="0"/>
                <a:cs typeface="Courier" charset="0"/>
                <a:sym typeface="Wingdings"/>
              </a:rPr>
              <a:t>x</a:t>
            </a: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2B73D81-2627-714E-92D0-BC643806CCB3}"/>
              </a:ext>
            </a:extLst>
          </p:cNvPr>
          <p:cNvSpPr txBox="1"/>
          <p:nvPr/>
        </p:nvSpPr>
        <p:spPr>
          <a:xfrm>
            <a:off x="1000386" y="3019739"/>
            <a:ext cx="3080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/>
            <a:r>
              <a:rPr lang="de-DE" sz="1600" dirty="0">
                <a:solidFill>
                  <a:prstClr val="black"/>
                </a:solidFill>
                <a:latin typeface="Courier" charset="0"/>
                <a:ea typeface="Courier" charset="0"/>
                <a:cs typeface="Courier" charset="0"/>
              </a:rPr>
              <a:t>1</a:t>
            </a:r>
          </a:p>
          <a:p>
            <a:pPr algn="r" defTabSz="457200"/>
            <a:r>
              <a:rPr lang="de-DE" sz="1600" dirty="0">
                <a:solidFill>
                  <a:prstClr val="black"/>
                </a:solidFill>
                <a:latin typeface="Courier" charset="0"/>
                <a:ea typeface="Courier" charset="0"/>
                <a:cs typeface="Courier" charset="0"/>
              </a:rPr>
              <a:t>2</a:t>
            </a:r>
          </a:p>
          <a:p>
            <a:pPr algn="r" defTabSz="457200"/>
            <a:r>
              <a:rPr lang="de-DE" sz="1600" dirty="0">
                <a:solidFill>
                  <a:prstClr val="black"/>
                </a:solidFill>
                <a:latin typeface="Courier" charset="0"/>
                <a:ea typeface="Courier" charset="0"/>
                <a:cs typeface="Courier" charset="0"/>
              </a:rPr>
              <a:t>3</a:t>
            </a:r>
          </a:p>
          <a:p>
            <a:pPr algn="r" defTabSz="457200"/>
            <a:r>
              <a:rPr lang="de-DE" sz="1600" dirty="0">
                <a:solidFill>
                  <a:prstClr val="black"/>
                </a:solidFill>
                <a:latin typeface="Courier" charset="0"/>
                <a:ea typeface="Courier" charset="0"/>
                <a:cs typeface="Courier" charset="0"/>
              </a:rPr>
              <a:t>4</a:t>
            </a:r>
          </a:p>
          <a:p>
            <a:pPr algn="r" defTabSz="457200"/>
            <a:r>
              <a:rPr lang="de-DE" sz="1600" dirty="0">
                <a:solidFill>
                  <a:prstClr val="black"/>
                </a:solidFill>
                <a:latin typeface="Courier" charset="0"/>
                <a:ea typeface="Courier" charset="0"/>
                <a:cs typeface="Courier" charset="0"/>
              </a:rPr>
              <a:t>5</a:t>
            </a:r>
          </a:p>
        </p:txBody>
      </p:sp>
      <p:sp>
        <p:nvSpPr>
          <p:cNvPr id="9" name="Pfeil nach rechts 8">
            <a:extLst>
              <a:ext uri="{FF2B5EF4-FFF2-40B4-BE49-F238E27FC236}">
                <a16:creationId xmlns:a16="http://schemas.microsoft.com/office/drawing/2014/main" id="{0D9B85FA-FD81-0441-B2F5-110324A6F467}"/>
              </a:ext>
            </a:extLst>
          </p:cNvPr>
          <p:cNvSpPr/>
          <p:nvPr/>
        </p:nvSpPr>
        <p:spPr bwMode="auto">
          <a:xfrm rot="16200000">
            <a:off x="4022242" y="4387015"/>
            <a:ext cx="1165233" cy="139924"/>
          </a:xfrm>
          <a:prstGeom prst="rightArrow">
            <a:avLst/>
          </a:prstGeom>
          <a:solidFill>
            <a:schemeClr val="bg2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Abgerundetes Rechteck 9">
            <a:extLst>
              <a:ext uri="{FF2B5EF4-FFF2-40B4-BE49-F238E27FC236}">
                <a16:creationId xmlns:a16="http://schemas.microsoft.com/office/drawing/2014/main" id="{09443A19-64F6-4B46-8773-8B880344AD97}"/>
              </a:ext>
            </a:extLst>
          </p:cNvPr>
          <p:cNvSpPr/>
          <p:nvPr/>
        </p:nvSpPr>
        <p:spPr bwMode="auto">
          <a:xfrm>
            <a:off x="4446796" y="4833847"/>
            <a:ext cx="2801402" cy="500232"/>
          </a:xfrm>
          <a:prstGeom prst="roundRect">
            <a:avLst>
              <a:gd name="adj" fmla="val 5196"/>
            </a:avLst>
          </a:prstGeom>
          <a:solidFill>
            <a:schemeClr val="bg2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867499A-ACF3-124B-94F5-612967ECF2D8}"/>
              </a:ext>
            </a:extLst>
          </p:cNvPr>
          <p:cNvSpPr txBox="1"/>
          <p:nvPr/>
        </p:nvSpPr>
        <p:spPr>
          <a:xfrm>
            <a:off x="4551115" y="4899297"/>
            <a:ext cx="2697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latin typeface="Arial" panose="020B0604020202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sog. </a:t>
            </a:r>
            <a:r>
              <a:rPr lang="de-DE" sz="1800" b="1" i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Abbruchkriterium</a:t>
            </a:r>
          </a:p>
        </p:txBody>
      </p:sp>
      <p:sp>
        <p:nvSpPr>
          <p:cNvPr id="12" name="Pfeil nach rechts 11">
            <a:extLst>
              <a:ext uri="{FF2B5EF4-FFF2-40B4-BE49-F238E27FC236}">
                <a16:creationId xmlns:a16="http://schemas.microsoft.com/office/drawing/2014/main" id="{814F2AB9-E1FF-5D42-ADD9-A1F3363C354B}"/>
              </a:ext>
            </a:extLst>
          </p:cNvPr>
          <p:cNvSpPr/>
          <p:nvPr/>
        </p:nvSpPr>
        <p:spPr bwMode="auto">
          <a:xfrm rot="16200000">
            <a:off x="2258075" y="4420032"/>
            <a:ext cx="912119" cy="139924"/>
          </a:xfrm>
          <a:prstGeom prst="rightArrow">
            <a:avLst/>
          </a:prstGeom>
          <a:solidFill>
            <a:schemeClr val="bg2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Abgerundetes Rechteck 12">
            <a:extLst>
              <a:ext uri="{FF2B5EF4-FFF2-40B4-BE49-F238E27FC236}">
                <a16:creationId xmlns:a16="http://schemas.microsoft.com/office/drawing/2014/main" id="{0941DA86-C69D-0A4F-A3F3-E5AE8ECFFFEA}"/>
              </a:ext>
            </a:extLst>
          </p:cNvPr>
          <p:cNvSpPr/>
          <p:nvPr/>
        </p:nvSpPr>
        <p:spPr bwMode="auto">
          <a:xfrm>
            <a:off x="1163852" y="4843783"/>
            <a:ext cx="3042481" cy="1246495"/>
          </a:xfrm>
          <a:prstGeom prst="roundRect">
            <a:avLst>
              <a:gd name="adj" fmla="val 5196"/>
            </a:avLst>
          </a:prstGeom>
          <a:solidFill>
            <a:schemeClr val="bg2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FB40DBF-AB3A-5444-B1DD-1438EC02B269}"/>
              </a:ext>
            </a:extLst>
          </p:cNvPr>
          <p:cNvSpPr txBox="1"/>
          <p:nvPr/>
        </p:nvSpPr>
        <p:spPr>
          <a:xfrm>
            <a:off x="1199921" y="4866865"/>
            <a:ext cx="30226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err="1">
                <a:latin typeface="Arial" panose="020B0604020202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SuS</a:t>
            </a:r>
            <a:r>
              <a:rPr lang="de-DE" sz="1800" dirty="0">
                <a:latin typeface="Arial" panose="020B0604020202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benötigen hier eine zusätzliche Vorstellung von Gleichheit, nämlich jene der </a:t>
            </a:r>
            <a:r>
              <a:rPr lang="de-DE" sz="1800" b="1" i="1" dirty="0">
                <a:latin typeface="Arial" panose="020B0604020202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Zuweisungsgleichheit.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hteck 14">
                <a:extLst>
                  <a:ext uri="{FF2B5EF4-FFF2-40B4-BE49-F238E27FC236}">
                    <a16:creationId xmlns:a16="http://schemas.microsoft.com/office/drawing/2014/main" id="{C271D29B-FEE8-AD43-9720-0E5107102E3D}"/>
                  </a:ext>
                </a:extLst>
              </p:cNvPr>
              <p:cNvSpPr/>
              <p:nvPr/>
            </p:nvSpPr>
            <p:spPr>
              <a:xfrm>
                <a:off x="5379140" y="3201459"/>
                <a:ext cx="129285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de-DE" sz="1600" i="1" dirty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sz="1600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1600" i="1" dirty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de-DE" sz="1600" dirty="0"/>
              </a:p>
            </p:txBody>
          </p:sp>
        </mc:Choice>
        <mc:Fallback xmlns="">
          <p:sp>
            <p:nvSpPr>
              <p:cNvPr id="15" name="Rechteck 14">
                <a:extLst>
                  <a:ext uri="{FF2B5EF4-FFF2-40B4-BE49-F238E27FC236}">
                    <a16:creationId xmlns:a16="http://schemas.microsoft.com/office/drawing/2014/main" id="{C271D29B-FEE8-AD43-9720-0E5107102E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9140" y="3201459"/>
                <a:ext cx="1292854" cy="338554"/>
              </a:xfrm>
              <a:prstGeom prst="rect">
                <a:avLst/>
              </a:prstGeom>
              <a:blipFill>
                <a:blip r:embed="rId3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3B5391D1-C91C-6442-82D9-7853CB8199D2}"/>
                  </a:ext>
                </a:extLst>
              </p:cNvPr>
              <p:cNvSpPr/>
              <p:nvPr/>
            </p:nvSpPr>
            <p:spPr>
              <a:xfrm>
                <a:off x="5785424" y="3572738"/>
                <a:ext cx="1949315" cy="5965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de-DE" sz="160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de-DE" sz="16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de-DE" sz="1600" dirty="0"/>
              </a:p>
            </p:txBody>
          </p:sp>
        </mc:Choice>
        <mc:Fallback xmlns=""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3B5391D1-C91C-6442-82D9-7853CB8199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5424" y="3572738"/>
                <a:ext cx="1949315" cy="5965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feld 16">
            <a:extLst>
              <a:ext uri="{FF2B5EF4-FFF2-40B4-BE49-F238E27FC236}">
                <a16:creationId xmlns:a16="http://schemas.microsoft.com/office/drawing/2014/main" id="{F85A0E5E-8EF8-D64A-9005-96E4B460969F}"/>
              </a:ext>
            </a:extLst>
          </p:cNvPr>
          <p:cNvSpPr txBox="1"/>
          <p:nvPr/>
        </p:nvSpPr>
        <p:spPr>
          <a:xfrm>
            <a:off x="4919255" y="6520191"/>
            <a:ext cx="19046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hlinkClick r:id="rId5"/>
              </a:rPr>
              <a:t>Wikimedia </a:t>
            </a:r>
            <a:r>
              <a:rPr lang="de-DE" sz="800" dirty="0" err="1">
                <a:hlinkClick r:id="rId5"/>
              </a:rPr>
              <a:t>Commons</a:t>
            </a:r>
            <a:r>
              <a:rPr lang="de-DE" sz="800" dirty="0"/>
              <a:t> / Public Domain</a:t>
            </a:r>
          </a:p>
        </p:txBody>
      </p:sp>
    </p:spTree>
    <p:extLst>
      <p:ext uri="{BB962C8B-B14F-4D97-AF65-F5344CB8AC3E}">
        <p14:creationId xmlns:p14="http://schemas.microsoft.com/office/powerpoint/2010/main" val="418106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 animBg="1"/>
      <p:bldP spid="10" grpId="0" animBg="1"/>
      <p:bldP spid="11" grpId="0"/>
      <p:bldP spid="12" grpId="0" animBg="1"/>
      <p:bldP spid="13" grpId="0" animBg="1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B48CEDB-6B23-2F43-AC24-1690BDF786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1FAD99-34BE-324F-824B-135D51AA6E63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E451C22-50D6-5747-A8BC-7607D5CF4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Algorithmen – was ist das?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Inhaltsplatzhalter 3">
                <a:extLst>
                  <a:ext uri="{FF2B5EF4-FFF2-40B4-BE49-F238E27FC236}">
                    <a16:creationId xmlns:a16="http://schemas.microsoft.com/office/drawing/2014/main" id="{9819040B-D6A3-674B-B99C-4678AC7932D2}"/>
                  </a:ext>
                </a:extLst>
              </p:cNvPr>
              <p:cNvSpPr>
                <a:spLocks noGrp="1"/>
              </p:cNvSpPr>
              <p:nvPr>
                <p:ph sz="quarter" idx="11"/>
              </p:nvPr>
            </p:nvSpPr>
            <p:spPr/>
            <p:txBody>
              <a:bodyPr/>
              <a:lstStyle/>
              <a:p>
                <a:r>
                  <a:rPr lang="de-DE" dirty="0"/>
                  <a:t>Einen Algorithmus wie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Heron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de-DE" dirty="0"/>
                  <a:t>kann man sich in erster Näherung wie eine Funktion vorstellen.</a:t>
                </a:r>
              </a:p>
              <a:p>
                <a:pPr lvl="1"/>
                <a:r>
                  <a:rPr lang="de-DE" dirty="0"/>
                  <a:t>Genauer: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Heron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i="1" dirty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dirty="0"/>
                  <a:t>. </a:t>
                </a:r>
                <a:br>
                  <a:rPr lang="de-DE" dirty="0"/>
                </a:br>
                <a:r>
                  <a:rPr lang="de-DE" dirty="0"/>
                  <a:t>Jedem Wert von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de-DE" dirty="0"/>
                  <a:t> wird eine Rückgabe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de-DE" dirty="0"/>
                  <a:t> eindeutig zugeordnet.</a:t>
                </a:r>
              </a:p>
              <a:p>
                <a:pPr lvl="1"/>
                <a:r>
                  <a:rPr lang="de-DE" dirty="0"/>
                  <a:t>Es gilt: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Heron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≈</m:t>
                    </m:r>
                    <m:rad>
                      <m:radPr>
                        <m:degHide m:val="on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rad>
                  </m:oMath>
                </a14:m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4" name="Inhaltsplatzhalter 3">
                <a:extLst>
                  <a:ext uri="{FF2B5EF4-FFF2-40B4-BE49-F238E27FC236}">
                    <a16:creationId xmlns:a16="http://schemas.microsoft.com/office/drawing/2014/main" id="{9819040B-D6A3-674B-B99C-4678AC7932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1"/>
              </p:nvPr>
            </p:nvSpPr>
            <p:spPr>
              <a:blipFill>
                <a:blip r:embed="rId2"/>
                <a:stretch>
                  <a:fillRect l="-584" t="-75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feld 4">
            <a:extLst>
              <a:ext uri="{FF2B5EF4-FFF2-40B4-BE49-F238E27FC236}">
                <a16:creationId xmlns:a16="http://schemas.microsoft.com/office/drawing/2014/main" id="{F0C54280-A7E5-624F-A0F6-6C2A59AB85D2}"/>
              </a:ext>
            </a:extLst>
          </p:cNvPr>
          <p:cNvSpPr txBox="1"/>
          <p:nvPr/>
        </p:nvSpPr>
        <p:spPr>
          <a:xfrm>
            <a:off x="3656856" y="3068960"/>
            <a:ext cx="4320480" cy="1323439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5400">
            <a:solidFill>
              <a:sysClr val="windowText" lastClr="00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HERON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(a)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	</a:t>
            </a:r>
            <a:r>
              <a:rPr lang="de-DE" sz="1600" kern="0" dirty="0">
                <a:solidFill>
                  <a:prstClr val="black"/>
                </a:solidFill>
                <a:latin typeface="Courier" charset="0"/>
                <a:ea typeface="Courier" charset="0"/>
                <a:cs typeface="Courier" charset="0"/>
              </a:rPr>
              <a:t>x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de-DE" sz="1600" kern="0" dirty="0">
                <a:solidFill>
                  <a:prstClr val="black"/>
                </a:solidFill>
                <a:latin typeface="Courier" charset="0"/>
                <a:ea typeface="Courier" charset="0"/>
                <a:cs typeface="Courier" charset="0"/>
              </a:rPr>
              <a:t>a</a:t>
            </a: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charset="0"/>
              <a:ea typeface="Courier" charset="0"/>
              <a:cs typeface="Courier" charset="0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	WIEDERHOLE BIS </a:t>
            </a:r>
            <a:r>
              <a:rPr lang="de-DE" sz="1600" kern="0" dirty="0">
                <a:solidFill>
                  <a:prstClr val="black"/>
                </a:solidFill>
                <a:latin typeface="Courier" charset="0"/>
                <a:ea typeface="Courier" charset="0"/>
                <a:cs typeface="Courier" charset="0"/>
                <a:sym typeface="Wingdings"/>
              </a:rPr>
              <a:t>|x*x-a|&lt;0,0001</a:t>
            </a: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charset="0"/>
              <a:ea typeface="Courier" charset="0"/>
              <a:cs typeface="Courier" charset="0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	</a:t>
            </a:r>
            <a:r>
              <a:rPr lang="de-DE" sz="1600" kern="0" dirty="0">
                <a:solidFill>
                  <a:prstClr val="black"/>
                </a:solidFill>
                <a:latin typeface="Courier" charset="0"/>
                <a:ea typeface="Courier" charset="0"/>
                <a:cs typeface="Courier" charset="0"/>
              </a:rPr>
              <a:t>	 x = (</a:t>
            </a:r>
            <a:r>
              <a:rPr lang="de-DE" sz="1600" kern="0" dirty="0" err="1">
                <a:solidFill>
                  <a:prstClr val="black"/>
                </a:solidFill>
                <a:latin typeface="Courier" charset="0"/>
                <a:ea typeface="Courier" charset="0"/>
                <a:cs typeface="Courier" charset="0"/>
              </a:rPr>
              <a:t>x+a</a:t>
            </a:r>
            <a:r>
              <a:rPr lang="de-DE" sz="1600" kern="0" dirty="0">
                <a:solidFill>
                  <a:prstClr val="black"/>
                </a:solidFill>
                <a:latin typeface="Courier" charset="0"/>
                <a:ea typeface="Courier" charset="0"/>
                <a:cs typeface="Courier" charset="0"/>
              </a:rPr>
              <a:t>/x)/2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kern="0" dirty="0">
                <a:solidFill>
                  <a:prstClr val="black"/>
                </a:solidFill>
                <a:latin typeface="Courier" charset="0"/>
                <a:ea typeface="Courier" charset="0"/>
                <a:cs typeface="Courier" charset="0"/>
                <a:sym typeface="Wingdings"/>
              </a:rPr>
              <a:t>	</a:t>
            </a: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  <a:sym typeface="Wingdings"/>
              </a:rPr>
              <a:t>RETURN </a:t>
            </a:r>
            <a:r>
              <a:rPr lang="de-DE" sz="1600" kern="0" dirty="0">
                <a:solidFill>
                  <a:prstClr val="black"/>
                </a:solidFill>
                <a:latin typeface="Courier" charset="0"/>
                <a:ea typeface="Courier" charset="0"/>
                <a:cs typeface="Courier" charset="0"/>
                <a:sym typeface="Wingdings"/>
              </a:rPr>
              <a:t>x</a:t>
            </a: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2825BD9-5CB3-CA47-9C12-1B2116EC9993}"/>
              </a:ext>
            </a:extLst>
          </p:cNvPr>
          <p:cNvSpPr txBox="1"/>
          <p:nvPr/>
        </p:nvSpPr>
        <p:spPr>
          <a:xfrm>
            <a:off x="3348757" y="3068960"/>
            <a:ext cx="3080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/>
            <a:r>
              <a:rPr lang="de-DE" sz="1600" dirty="0">
                <a:solidFill>
                  <a:prstClr val="black"/>
                </a:solidFill>
                <a:latin typeface="Courier" charset="0"/>
                <a:ea typeface="Courier" charset="0"/>
                <a:cs typeface="Courier" charset="0"/>
              </a:rPr>
              <a:t>1</a:t>
            </a:r>
          </a:p>
          <a:p>
            <a:pPr algn="r" defTabSz="457200"/>
            <a:r>
              <a:rPr lang="de-DE" sz="1600" dirty="0">
                <a:solidFill>
                  <a:prstClr val="black"/>
                </a:solidFill>
                <a:latin typeface="Courier" charset="0"/>
                <a:ea typeface="Courier" charset="0"/>
                <a:cs typeface="Courier" charset="0"/>
              </a:rPr>
              <a:t>2</a:t>
            </a:r>
          </a:p>
          <a:p>
            <a:pPr algn="r" defTabSz="457200"/>
            <a:r>
              <a:rPr lang="de-DE" sz="1600" dirty="0">
                <a:solidFill>
                  <a:prstClr val="black"/>
                </a:solidFill>
                <a:latin typeface="Courier" charset="0"/>
                <a:ea typeface="Courier" charset="0"/>
                <a:cs typeface="Courier" charset="0"/>
              </a:rPr>
              <a:t>3</a:t>
            </a:r>
          </a:p>
          <a:p>
            <a:pPr algn="r" defTabSz="457200"/>
            <a:r>
              <a:rPr lang="de-DE" sz="1600" dirty="0">
                <a:solidFill>
                  <a:prstClr val="black"/>
                </a:solidFill>
                <a:latin typeface="Courier" charset="0"/>
                <a:ea typeface="Courier" charset="0"/>
                <a:cs typeface="Courier" charset="0"/>
              </a:rPr>
              <a:t>4</a:t>
            </a:r>
          </a:p>
          <a:p>
            <a:pPr algn="r" defTabSz="457200"/>
            <a:r>
              <a:rPr lang="de-DE" sz="1600" dirty="0">
                <a:solidFill>
                  <a:prstClr val="black"/>
                </a:solidFill>
                <a:latin typeface="Courier" charset="0"/>
                <a:ea typeface="Courier" charset="0"/>
                <a:cs typeface="Courier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8429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theme/theme1.xml><?xml version="1.0" encoding="utf-8"?>
<a:theme xmlns:a="http://schemas.openxmlformats.org/drawingml/2006/main" name="Leere Präsentation">
  <a:themeElements>
    <a:clrScheme name="Benutzerdefiniert 2">
      <a:dk1>
        <a:srgbClr val="000000"/>
      </a:dk1>
      <a:lt1>
        <a:srgbClr val="FFFFFF"/>
      </a:lt1>
      <a:dk2>
        <a:srgbClr val="427AB5"/>
      </a:dk2>
      <a:lt2>
        <a:srgbClr val="E3DED1"/>
      </a:lt2>
      <a:accent1>
        <a:srgbClr val="BFD5F8"/>
      </a:accent1>
      <a:accent2>
        <a:srgbClr val="003B7A"/>
      </a:accent2>
      <a:accent3>
        <a:srgbClr val="427AB5"/>
      </a:accent3>
      <a:accent4>
        <a:srgbClr val="BFD5F8"/>
      </a:accent4>
      <a:accent5>
        <a:srgbClr val="003B7A"/>
      </a:accent5>
      <a:accent6>
        <a:srgbClr val="427AB5"/>
      </a:accent6>
      <a:hlink>
        <a:srgbClr val="003B7A"/>
      </a:hlink>
      <a:folHlink>
        <a:srgbClr val="003B7A"/>
      </a:folHlink>
    </a:clrScheme>
    <a:fontScheme name="Leere Präsentation">
      <a:majorFont>
        <a:latin typeface="Arial"/>
        <a:ea typeface="Osaka"/>
        <a:cs typeface=""/>
      </a:majorFont>
      <a:minorFont>
        <a:latin typeface="Arial"/>
        <a:ea typeface="Osaka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2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24" charset="-128"/>
          </a:defRPr>
        </a:defPPr>
      </a:lstStyle>
    </a:lnDef>
  </a:objectDefaults>
  <a:extraClrSchemeLst>
    <a:extraClrScheme>
      <a:clrScheme name="Leere Prä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ä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ä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ä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ä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ä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ä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ä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ä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ä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ä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ä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875</Words>
  <Application>Microsoft Macintosh PowerPoint</Application>
  <PresentationFormat>A4-Papier (210 x 297 mm)</PresentationFormat>
  <Paragraphs>129</Paragraphs>
  <Slides>11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8" baseType="lpstr">
      <vt:lpstr>Arial</vt:lpstr>
      <vt:lpstr>Calibri</vt:lpstr>
      <vt:lpstr>Cambria Math</vt:lpstr>
      <vt:lpstr>Century Gothic</vt:lpstr>
      <vt:lpstr>Courier</vt:lpstr>
      <vt:lpstr>Source Sans Pro</vt:lpstr>
      <vt:lpstr>Leere Präsentation</vt:lpstr>
      <vt:lpstr>Wie zieht ein Taschenrechner Wurzeln?</vt:lpstr>
      <vt:lpstr>Wie zieht ein Taschenrechner Wurzeln?</vt:lpstr>
      <vt:lpstr>So denken Schülerinnen und Schüler</vt:lpstr>
      <vt:lpstr>Wie zieht der Taschenrechner Wurzeln?</vt:lpstr>
      <vt:lpstr>Babylonisches Wurzelziehen</vt:lpstr>
      <vt:lpstr>Babylonisches Wurzelziehen</vt:lpstr>
      <vt:lpstr>Babylonisches Wurzelziehen</vt:lpstr>
      <vt:lpstr>Das Heron-Verfahren</vt:lpstr>
      <vt:lpstr>Algorithmen – was ist das?</vt:lpstr>
      <vt:lpstr>Wie zieht der Taschenrechner denn nun Wurzeln?</vt:lpstr>
      <vt:lpstr>PowerPoint-Präsentation</vt:lpstr>
    </vt:vector>
  </TitlesOfParts>
  <Company>Lupus alpha Asset Management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jbarzel</dc:creator>
  <cp:lastModifiedBy>Marcel Klinger</cp:lastModifiedBy>
  <cp:revision>2266</cp:revision>
  <cp:lastPrinted>2019-09-25T12:17:27Z</cp:lastPrinted>
  <dcterms:created xsi:type="dcterms:W3CDTF">2012-04-02T11:24:24Z</dcterms:created>
  <dcterms:modified xsi:type="dcterms:W3CDTF">2020-10-28T11:24:56Z</dcterms:modified>
</cp:coreProperties>
</file>