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F84379-FB12-1A4E-B619-B9BA3AC6316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340">
          <p15:clr>
            <a:srgbClr val="A4A3A4"/>
          </p15:clr>
        </p15:guide>
        <p15:guide id="4" pos="4435">
          <p15:clr>
            <a:srgbClr val="A4A3A4"/>
          </p15:clr>
        </p15:guide>
        <p15:guide id="5" pos="5297">
          <p15:clr>
            <a:srgbClr val="A4A3A4"/>
          </p15:clr>
        </p15:guide>
        <p15:guide id="6" orient="horz" pos="3113">
          <p15:clr>
            <a:srgbClr val="A4A3A4"/>
          </p15:clr>
        </p15:guide>
        <p15:guide id="7" pos="52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BB6"/>
    <a:srgbClr val="003B7B"/>
    <a:srgbClr val="EFF6FE"/>
    <a:srgbClr val="C0D6F9"/>
    <a:srgbClr val="8AB832"/>
    <a:srgbClr val="329900"/>
    <a:srgbClr val="559E3A"/>
    <a:srgbClr val="6B9F25"/>
    <a:srgbClr val="019900"/>
    <a:srgbClr val="559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1603" autoAdjust="0"/>
  </p:normalViewPr>
  <p:slideViewPr>
    <p:cSldViewPr>
      <p:cViewPr varScale="1">
        <p:scale>
          <a:sx n="172" d="100"/>
          <a:sy n="172" d="100"/>
        </p:scale>
        <p:origin x="224" y="1544"/>
      </p:cViewPr>
      <p:guideLst>
        <p:guide orient="horz" pos="3294"/>
        <p:guide pos="3120"/>
        <p:guide orient="horz" pos="3340"/>
        <p:guide pos="4435"/>
        <p:guide pos="5297"/>
        <p:guide orient="horz" pos="3113"/>
        <p:guide pos="52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4553-FBE7-554F-B8AC-FE9259A91980}" type="datetimeFigureOut">
              <a:rPr lang="de-DE" smtClean="0"/>
              <a:t>07.06.21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2ACC-499C-CD49-9C75-56CB212B3C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14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5F6B-29ED-4A73-997E-BEFE8E14B3A9}" type="datetimeFigureOut">
              <a:rPr lang="de-DE" smtClean="0"/>
              <a:t>07.06.21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6D9C-36F0-49A7-B07F-AAAC71902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1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76D9C-36F0-49A7-B07F-AAAC71902CD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57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57D6-F6F3-E04C-B5A4-67624E91738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44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E06898-FD32-E747-9828-C14166D10E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1066985"/>
            <a:ext cx="8695993" cy="5040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46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Aufgabe"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53000">
              <a:schemeClr val="bg2"/>
            </a:gs>
            <a:gs pos="100000">
              <a:srgbClr val="C0D6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Aufgabe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E06898-FD32-E747-9828-C14166D10E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1066985"/>
            <a:ext cx="8695993" cy="5040784"/>
          </a:xfrm>
          <a:solidFill>
            <a:schemeClr val="tx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610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3DF9AE2-CCF0-6E46-8DBE-D1ADECF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0994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6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3DF9AE2-CCF0-6E46-8DBE-D1ADECF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9087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805E975-075B-8F4C-BE61-6449DF98BD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69" y="2428920"/>
            <a:ext cx="8524461" cy="39783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F283E0-2D37-554E-A61F-0F8CD58057C4}"/>
              </a:ext>
            </a:extLst>
          </p:cNvPr>
          <p:cNvSpPr txBox="1"/>
          <p:nvPr userDrawn="1"/>
        </p:nvSpPr>
        <p:spPr>
          <a:xfrm>
            <a:off x="690769" y="19248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37BB6"/>
                </a:solidFill>
              </a:rPr>
              <a:t>Inhalt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384A5FA-258E-BD44-B5F3-FC1FCC8E49FD}"/>
              </a:ext>
            </a:extLst>
          </p:cNvPr>
          <p:cNvCxnSpPr/>
          <p:nvPr userDrawn="1"/>
        </p:nvCxnSpPr>
        <p:spPr>
          <a:xfrm>
            <a:off x="714302" y="2294196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3C6CE9B3-0729-1647-B243-52B076217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7150" y="6456906"/>
            <a:ext cx="20637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805E975-075B-8F4C-BE61-6449DF98BD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69" y="1124744"/>
            <a:ext cx="8524461" cy="52723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F283E0-2D37-554E-A61F-0F8CD58057C4}"/>
              </a:ext>
            </a:extLst>
          </p:cNvPr>
          <p:cNvSpPr txBox="1"/>
          <p:nvPr userDrawn="1"/>
        </p:nvSpPr>
        <p:spPr>
          <a:xfrm>
            <a:off x="690769" y="62068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37BB6"/>
                </a:solidFill>
              </a:rPr>
              <a:t>Zusammenfassung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384A5FA-258E-BD44-B5F3-FC1FCC8E49FD}"/>
              </a:ext>
            </a:extLst>
          </p:cNvPr>
          <p:cNvCxnSpPr/>
          <p:nvPr userDrawn="1"/>
        </p:nvCxnSpPr>
        <p:spPr>
          <a:xfrm>
            <a:off x="714302" y="990020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3C6CE9B3-0729-1647-B243-52B076217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7150" y="6456906"/>
            <a:ext cx="20637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8544" y="1196752"/>
            <a:ext cx="8731058" cy="48922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7850849" y="5435600"/>
            <a:ext cx="1394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3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7150" y="6456906"/>
            <a:ext cx="2063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12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D5D412-E402-7848-885F-EF12A08CA817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3" name="Rectangle 3"/>
          <p:cNvSpPr>
            <a:spLocks noChangeArrowheads="1"/>
          </p:cNvSpPr>
          <p:nvPr userDrawn="1"/>
        </p:nvSpPr>
        <p:spPr bwMode="auto">
          <a:xfrm>
            <a:off x="270013" y="6524633"/>
            <a:ext cx="4827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    Klinger </a:t>
            </a:r>
            <a:r>
              <a:rPr lang="de-DE" sz="1400" baseline="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– </a:t>
            </a:r>
            <a:r>
              <a:rPr lang="de-DE" sz="140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Algorithmische Mathematik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37836" y="6524629"/>
            <a:ext cx="4699140" cy="715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21" r:id="rId3"/>
    <p:sldLayoutId id="2147483718" r:id="rId4"/>
    <p:sldLayoutId id="2147483719" r:id="rId5"/>
    <p:sldLayoutId id="214748372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B7B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»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EuclidStatueOxford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150.pn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Euklid.jpg" TargetMode="External"/><Relationship Id="rId5" Type="http://schemas.openxmlformats.org/officeDocument/2006/relationships/hyperlink" Target="https://commons.wikimedia.org/wiki/File:Euclid-POxy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7100F-A6FE-AB4A-AFAD-ED7C50E0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Euklidischer Algorithmus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D18DB-85E0-7844-B565-1796FE90FF6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Wir betrachten den klassischen Euklidischen Algorithmus.</a:t>
            </a:r>
          </a:p>
          <a:p>
            <a:r>
              <a:rPr lang="de-DE" dirty="0"/>
              <a:t>Dieser dient der Bestimmung des größten gemeinsamen Teilers (</a:t>
            </a:r>
            <a:r>
              <a:rPr lang="de-DE" dirty="0" err="1"/>
              <a:t>ggT</a:t>
            </a:r>
            <a:r>
              <a:rPr lang="de-DE" dirty="0"/>
              <a:t>) zweier Zahlen.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158F97-800F-BE46-AD3D-D300264B0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86C2113-DC62-8C48-BD44-7D97244B6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E77518-33DE-3547-9358-82824470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findet man den </a:t>
            </a:r>
            <a:r>
              <a:rPr lang="de-DE" dirty="0" err="1"/>
              <a:t>ggT</a:t>
            </a:r>
            <a:r>
              <a:rPr lang="de-DE" dirty="0"/>
              <a:t> zweier positiver ganzer Zahlen?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E69CC43-1C6B-3A4E-A531-25E1417783B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838997" y="908608"/>
                <a:ext cx="8695993" cy="5040784"/>
              </a:xfrm>
            </p:spPr>
            <p:txBody>
              <a:bodyPr/>
              <a:lstStyle/>
              <a:p>
                <a:r>
                  <a:rPr lang="de-DE" dirty="0"/>
                  <a:t>Was ist der größte gemeinsame Teiler (</a:t>
                </a:r>
                <a:r>
                  <a:rPr lang="de-DE" dirty="0" err="1"/>
                  <a:t>ggT</a:t>
                </a:r>
                <a:r>
                  <a:rPr lang="de-DE" dirty="0"/>
                  <a:t>)?</a:t>
                </a:r>
              </a:p>
              <a:p>
                <a:pPr lvl="1"/>
                <a:r>
                  <a:rPr lang="de-DE" dirty="0"/>
                  <a:t>Der </a:t>
                </a:r>
                <a:r>
                  <a:rPr lang="de-DE" i="1" dirty="0">
                    <a:solidFill>
                      <a:schemeClr val="tx2"/>
                    </a:solidFill>
                  </a:rPr>
                  <a:t>größte gemeinsame Teiler</a:t>
                </a:r>
                <a:r>
                  <a:rPr lang="de-DE" dirty="0"/>
                  <a:t> zweier Zahlen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ist die größte Zahl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, die sowohl Teiler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als auch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ist.</a:t>
                </a:r>
              </a:p>
              <a:p>
                <a:r>
                  <a:rPr lang="de-DE" dirty="0"/>
                  <a:t>Beispiel:</a:t>
                </a:r>
              </a:p>
              <a:p>
                <a:pPr lvl="1"/>
                <a:r>
                  <a:rPr lang="de-DE" b="1" dirty="0"/>
                  <a:t>12</a:t>
                </a:r>
                <a:r>
                  <a:rPr lang="de-DE" dirty="0"/>
                  <a:t> hat die Teiler </a:t>
                </a:r>
                <a:r>
                  <a:rPr lang="cs-CZ" dirty="0"/>
                  <a:t>1, 2, 3, 4, 6, 12, </a:t>
                </a:r>
                <a:r>
                  <a:rPr lang="cs-CZ" b="1" dirty="0"/>
                  <a:t>18</a:t>
                </a:r>
                <a:r>
                  <a:rPr lang="cs-CZ" dirty="0"/>
                  <a:t> </a:t>
                </a:r>
                <a:r>
                  <a:rPr lang="cs-CZ" dirty="0" err="1"/>
                  <a:t>hat</a:t>
                </a:r>
                <a:r>
                  <a:rPr lang="cs-CZ" dirty="0"/>
                  <a:t> </a:t>
                </a:r>
                <a:r>
                  <a:rPr lang="cs-CZ" dirty="0" err="1"/>
                  <a:t>die</a:t>
                </a:r>
                <a:r>
                  <a:rPr lang="cs-CZ" dirty="0"/>
                  <a:t> </a:t>
                </a:r>
                <a:r>
                  <a:rPr lang="cs-CZ" dirty="0" err="1"/>
                  <a:t>Teiler</a:t>
                </a:r>
                <a:r>
                  <a:rPr lang="cs-CZ" dirty="0"/>
                  <a:t> 1, 2, 3, 6, 9, 18</a:t>
                </a:r>
              </a:p>
              <a:p>
                <a:pPr lvl="1"/>
                <a:r>
                  <a:rPr lang="cs-CZ" dirty="0"/>
                  <a:t>Der </a:t>
                </a:r>
                <a:r>
                  <a:rPr lang="cs-CZ" dirty="0" err="1"/>
                  <a:t>ggT</a:t>
                </a:r>
                <a:r>
                  <a:rPr lang="cs-CZ" dirty="0"/>
                  <a:t> von 12 </a:t>
                </a:r>
                <a:r>
                  <a:rPr lang="cs-CZ" dirty="0" err="1"/>
                  <a:t>und</a:t>
                </a:r>
                <a:r>
                  <a:rPr lang="cs-CZ" dirty="0"/>
                  <a:t> 18 </a:t>
                </a:r>
                <a:r>
                  <a:rPr lang="cs-CZ" dirty="0" err="1"/>
                  <a:t>ist</a:t>
                </a:r>
                <a:r>
                  <a:rPr lang="cs-CZ" dirty="0"/>
                  <a:t> </a:t>
                </a:r>
                <a:r>
                  <a:rPr lang="cs-CZ" dirty="0" err="1"/>
                  <a:t>somit</a:t>
                </a:r>
                <a:r>
                  <a:rPr lang="cs-CZ" dirty="0"/>
                  <a:t> 6. </a:t>
                </a:r>
                <a:r>
                  <a:rPr lang="cs-CZ" dirty="0" err="1"/>
                  <a:t>Wir</a:t>
                </a:r>
                <a:r>
                  <a:rPr lang="cs-CZ" dirty="0"/>
                  <a:t> </a:t>
                </a:r>
                <a:r>
                  <a:rPr lang="cs-CZ" dirty="0" err="1"/>
                  <a:t>schreiben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dirty="0" smtClean="0">
                        <a:latin typeface="Cambria Math" panose="02040503050406030204" pitchFamily="18" charset="0"/>
                      </a:rPr>
                      <m:t>ggT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(12,18) = 6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Den </a:t>
                </a:r>
                <a:r>
                  <a:rPr lang="cs-CZ" dirty="0" err="1"/>
                  <a:t>ggT</a:t>
                </a:r>
                <a:r>
                  <a:rPr lang="cs-CZ" dirty="0"/>
                  <a:t> kann man </a:t>
                </a:r>
                <a:r>
                  <a:rPr lang="cs-CZ" dirty="0" err="1"/>
                  <a:t>z.B</a:t>
                </a:r>
                <a:r>
                  <a:rPr lang="cs-CZ" dirty="0"/>
                  <a:t>. </a:t>
                </a:r>
                <a:r>
                  <a:rPr lang="cs-CZ" dirty="0" err="1"/>
                  <a:t>über</a:t>
                </a:r>
                <a:r>
                  <a:rPr lang="cs-CZ" dirty="0"/>
                  <a:t> </a:t>
                </a:r>
                <a:r>
                  <a:rPr lang="cs-CZ" dirty="0" err="1"/>
                  <a:t>die</a:t>
                </a:r>
                <a:r>
                  <a:rPr lang="cs-CZ" dirty="0"/>
                  <a:t> </a:t>
                </a:r>
                <a:r>
                  <a:rPr lang="cs-CZ" dirty="0" err="1"/>
                  <a:t>Primfaktorzerlegung</a:t>
                </a:r>
                <a:r>
                  <a:rPr lang="cs-CZ" dirty="0"/>
                  <a:t> von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und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bestimmen</a:t>
                </a:r>
                <a:r>
                  <a:rPr lang="cs-CZ" dirty="0"/>
                  <a:t>.</a:t>
                </a:r>
              </a:p>
              <a:p>
                <a:r>
                  <a:rPr lang="cs-CZ" dirty="0" err="1"/>
                  <a:t>Beispiel</a:t>
                </a:r>
                <a:r>
                  <a:rPr lang="cs-CZ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12=2⋅2⋅3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18=2⋅3⋅3</m:t>
                    </m:r>
                  </m:oMath>
                </a14:m>
                <a:r>
                  <a:rPr lang="de-DE" dirty="0"/>
                  <a:t>.</a:t>
                </a:r>
              </a:p>
              <a:p>
                <a:pPr lvl="1"/>
                <a:r>
                  <a:rPr lang="de-DE" dirty="0"/>
                  <a:t>Der </a:t>
                </a:r>
                <a:r>
                  <a:rPr lang="de-DE" dirty="0" err="1"/>
                  <a:t>ggT</a:t>
                </a:r>
                <a:r>
                  <a:rPr lang="de-DE" dirty="0"/>
                  <a:t> muss jetzt das</a:t>
                </a:r>
                <a:br>
                  <a:rPr lang="de-DE" dirty="0"/>
                </a:br>
                <a:r>
                  <a:rPr lang="de-DE" dirty="0"/>
                  <a:t>Produkt der Primzahlen</a:t>
                </a:r>
                <a:br>
                  <a:rPr lang="de-DE" dirty="0"/>
                </a:br>
                <a:r>
                  <a:rPr lang="de-DE" dirty="0"/>
                  <a:t>sein, die in beiden </a:t>
                </a:r>
                <a:br>
                  <a:rPr lang="de-DE" dirty="0"/>
                </a:br>
                <a:r>
                  <a:rPr lang="de-DE" dirty="0"/>
                  <a:t>Zerlegungen vorkommen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2⋅3=6.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E69CC43-1C6B-3A4E-A531-25E141778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838997" y="908608"/>
                <a:ext cx="8695993" cy="5040784"/>
              </a:xfrm>
              <a:blipFill>
                <a:blip r:embed="rId2"/>
                <a:stretch>
                  <a:fillRect l="-730" t="-503" b="-50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 36">
            <a:extLst>
              <a:ext uri="{FF2B5EF4-FFF2-40B4-BE49-F238E27FC236}">
                <a16:creationId xmlns:a16="http://schemas.microsoft.com/office/drawing/2014/main" id="{550D8433-3F28-FF4B-A924-CAFF2C168F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776" y="5729871"/>
            <a:ext cx="551480" cy="4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DE20560-D200-B346-8CD7-4BA4EADF6B1D}"/>
              </a:ext>
            </a:extLst>
          </p:cNvPr>
          <p:cNvGrpSpPr/>
          <p:nvPr/>
        </p:nvGrpSpPr>
        <p:grpSpPr>
          <a:xfrm>
            <a:off x="4552128" y="4528815"/>
            <a:ext cx="5319174" cy="2077562"/>
            <a:chOff x="4552128" y="4528815"/>
            <a:chExt cx="5319174" cy="2077562"/>
          </a:xfrm>
        </p:grpSpPr>
        <p:pic>
          <p:nvPicPr>
            <p:cNvPr id="6" name="Bild 7">
              <a:extLst>
                <a:ext uri="{FF2B5EF4-FFF2-40B4-BE49-F238E27FC236}">
                  <a16:creationId xmlns:a16="http://schemas.microsoft.com/office/drawing/2014/main" id="{E3BDC4C0-87C8-7E4A-A981-F60251986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3248" y="4941168"/>
              <a:ext cx="5248054" cy="1381067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A5C8C4F-568A-A54D-BB2E-65F16D74CD0B}"/>
                </a:ext>
              </a:extLst>
            </p:cNvPr>
            <p:cNvSpPr/>
            <p:nvPr/>
          </p:nvSpPr>
          <p:spPr>
            <a:xfrm>
              <a:off x="4623248" y="6115011"/>
              <a:ext cx="4937760" cy="186903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81F7C12-EAF2-2143-9CA1-1C2F674D3346}"/>
                </a:ext>
              </a:extLst>
            </p:cNvPr>
            <p:cNvSpPr/>
            <p:nvPr/>
          </p:nvSpPr>
          <p:spPr>
            <a:xfrm>
              <a:off x="7679075" y="5969266"/>
              <a:ext cx="1445053" cy="145743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7D52427-B728-E245-BA47-7950221E33B0}"/>
                </a:ext>
              </a:extLst>
            </p:cNvPr>
            <p:cNvSpPr txBox="1"/>
            <p:nvPr/>
          </p:nvSpPr>
          <p:spPr>
            <a:xfrm>
              <a:off x="4552128" y="4528815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u="sng" dirty="0">
                  <a:solidFill>
                    <a:srgbClr val="FF0000"/>
                  </a:solidFill>
                </a:rPr>
                <a:t>Problem: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FC26C51-6838-0948-9F05-BF15BAC59404}"/>
                </a:ext>
              </a:extLst>
            </p:cNvPr>
            <p:cNvSpPr txBox="1"/>
            <p:nvPr/>
          </p:nvSpPr>
          <p:spPr>
            <a:xfrm>
              <a:off x="7417248" y="6329378"/>
              <a:ext cx="13773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Quelle: Wikipedia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6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027992-18D9-FB4E-8876-CFDAB5404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5805DF-7AEA-D948-8E90-71153BC3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Euklids Idee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12EF03E2-2A5A-094F-9BDB-5D9F9FC6CDCD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848542" y="1066985"/>
                <a:ext cx="6266633" cy="5040784"/>
              </a:xfrm>
            </p:spPr>
            <p:txBody>
              <a:bodyPr/>
              <a:lstStyle/>
              <a:p>
                <a:r>
                  <a:rPr lang="de-DE" dirty="0"/>
                  <a:t>Euklid macht sich die folgende Gleichung zu nutze: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ggT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ggT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e-DE" dirty="0"/>
              </a:p>
              <a:p>
                <a:r>
                  <a:rPr lang="de-DE" dirty="0"/>
                  <a:t>D.h. der </a:t>
                </a:r>
                <a:r>
                  <a:rPr lang="de-DE" dirty="0" err="1"/>
                  <a:t>ggT</a:t>
                </a:r>
                <a:r>
                  <a:rPr lang="de-DE" dirty="0"/>
                  <a:t> von zwei Zahlen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verändert sich nicht, wenn wir die Kleinere von der Größeren abziehen.</a:t>
                </a:r>
              </a:p>
              <a:p>
                <a:r>
                  <a:rPr lang="de-DE" dirty="0"/>
                  <a:t>Aber wie kann man daraus einen sinnvollen Algorithmus zur </a:t>
                </a:r>
                <a:r>
                  <a:rPr lang="de-DE" dirty="0" err="1"/>
                  <a:t>ggT</a:t>
                </a:r>
                <a:r>
                  <a:rPr lang="de-DE" dirty="0"/>
                  <a:t>-Bestimmung entwickeln?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12EF03E2-2A5A-094F-9BDB-5D9F9FC6C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848542" y="1066985"/>
                <a:ext cx="6266633" cy="5040784"/>
              </a:xfrm>
              <a:blipFill>
                <a:blip r:embed="rId2"/>
                <a:stretch>
                  <a:fillRect l="-808" t="-756" r="-2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3BEFABE-E82A-F94D-A3CF-CE1FFFA5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70" y="332656"/>
            <a:ext cx="266163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1E15F0A-658B-7741-906B-6408C32356AC}"/>
              </a:ext>
            </a:extLst>
          </p:cNvPr>
          <p:cNvSpPr/>
          <p:nvPr/>
        </p:nvSpPr>
        <p:spPr>
          <a:xfrm>
            <a:off x="7070035" y="4595284"/>
            <a:ext cx="2661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Euklid von Alexandria, 3. Jh. v. Chr.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68F0AF-9ECE-E147-95A3-2BB186C5B992}"/>
              </a:ext>
            </a:extLst>
          </p:cNvPr>
          <p:cNvSpPr/>
          <p:nvPr/>
        </p:nvSpPr>
        <p:spPr>
          <a:xfrm>
            <a:off x="4933775" y="6541550"/>
            <a:ext cx="19046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4"/>
              </a:rPr>
              <a:t>Wikimedia </a:t>
            </a:r>
            <a:r>
              <a:rPr lang="de-DE" sz="800" dirty="0" err="1">
                <a:hlinkClick r:id="rId4"/>
              </a:rPr>
              <a:t>Commons</a:t>
            </a:r>
            <a:r>
              <a:rPr lang="de-DE" sz="800" dirty="0"/>
              <a:t> / 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994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60FB1BE-B530-5940-AF42-0A71DCF9F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5AC8CA-561A-4D40-8B6F-A37DF6D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Euklids Idee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316D316-AFF8-BE43-AFF1-470624292645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848542" y="1066985"/>
                <a:ext cx="8695993" cy="993863"/>
              </a:xfrm>
            </p:spPr>
            <p:txBody>
              <a:bodyPr/>
              <a:lstStyle/>
              <a:p>
                <a:r>
                  <a:rPr lang="de-DE" dirty="0"/>
                  <a:t>Wie lautet der </a:t>
                </a:r>
                <a:r>
                  <a:rPr lang="de-DE" dirty="0" err="1"/>
                  <a:t>ggT</a:t>
                </a:r>
                <a:r>
                  <a:rPr lang="de-DE" dirty="0"/>
                  <a:t> von 12 und 44, d.h.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ggT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(12,44)</m:t>
                    </m:r>
                  </m:oMath>
                </a14:m>
                <a:r>
                  <a:rPr lang="de-DE" dirty="0"/>
                  <a:t>?</a:t>
                </a:r>
              </a:p>
              <a:p>
                <a:r>
                  <a:rPr lang="de-DE" dirty="0"/>
                  <a:t>Es gilt weiterhin: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ggT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ggT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für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e-DE" dirty="0"/>
              </a:p>
              <a:p>
                <a:r>
                  <a:rPr lang="de-DE" dirty="0"/>
                  <a:t>In der folgenden Tabelle, bleibt der </a:t>
                </a:r>
                <a:r>
                  <a:rPr lang="de-DE" dirty="0" err="1"/>
                  <a:t>ggT</a:t>
                </a:r>
                <a:r>
                  <a:rPr lang="de-DE" dirty="0"/>
                  <a:t> in jeder Zeile immer gleich: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Ganz allgemein: Was ist 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ggT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de-DE" dirty="0"/>
                  <a:t>?</a:t>
                </a:r>
              </a:p>
              <a:p>
                <a:pPr lvl="1"/>
                <a:r>
                  <a:rPr lang="de-DE" dirty="0"/>
                  <a:t>Immer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.</a:t>
                </a:r>
              </a:p>
              <a:p>
                <a:r>
                  <a:rPr lang="de-DE" dirty="0"/>
                  <a:t>D.h. der </a:t>
                </a:r>
                <a:r>
                  <a:rPr lang="de-DE" dirty="0" err="1"/>
                  <a:t>ggT</a:t>
                </a:r>
                <a:r>
                  <a:rPr lang="de-DE" dirty="0"/>
                  <a:t> von 12 und 42 ist 4.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316D316-AFF8-BE43-AFF1-470624292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848542" y="1066985"/>
                <a:ext cx="8695993" cy="993863"/>
              </a:xfrm>
              <a:blipFill>
                <a:blip r:embed="rId2"/>
                <a:stretch>
                  <a:fillRect l="-583" t="-3797" b="-388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8BD4A9D-C107-0642-A63F-D5161EA1F091}"/>
                  </a:ext>
                </a:extLst>
              </p:cNvPr>
              <p:cNvSpPr txBox="1"/>
              <p:nvPr/>
            </p:nvSpPr>
            <p:spPr>
              <a:xfrm>
                <a:off x="5129838" y="263687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8BD4A9D-C107-0642-A63F-D5161EA1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8" y="2636877"/>
                <a:ext cx="5052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528367E-173F-2044-BC80-49B366C9EED2}"/>
                  </a:ext>
                </a:extLst>
              </p:cNvPr>
              <p:cNvSpPr txBox="1"/>
              <p:nvPr/>
            </p:nvSpPr>
            <p:spPr>
              <a:xfrm>
                <a:off x="4337750" y="263687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C528367E-173F-2044-BC80-49B366C9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50" y="2636877"/>
                <a:ext cx="5052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34C5B9B-029E-8F4D-A9EE-AE508A9BA0D5}"/>
                  </a:ext>
                </a:extLst>
              </p:cNvPr>
              <p:cNvSpPr txBox="1"/>
              <p:nvPr/>
            </p:nvSpPr>
            <p:spPr>
              <a:xfrm>
                <a:off x="5129838" y="295935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34C5B9B-029E-8F4D-A9EE-AE508A9B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8" y="2959358"/>
                <a:ext cx="50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9201B62-9964-994C-BAF2-066B1005AEEE}"/>
                  </a:ext>
                </a:extLst>
              </p:cNvPr>
              <p:cNvSpPr txBox="1"/>
              <p:nvPr/>
            </p:nvSpPr>
            <p:spPr>
              <a:xfrm>
                <a:off x="4337750" y="295935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9201B62-9964-994C-BAF2-066B1005A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50" y="2959358"/>
                <a:ext cx="5052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F5A9550-4C67-7244-98E6-D199DB2C6647}"/>
                  </a:ext>
                </a:extLst>
              </p:cNvPr>
              <p:cNvSpPr txBox="1"/>
              <p:nvPr/>
            </p:nvSpPr>
            <p:spPr>
              <a:xfrm>
                <a:off x="5129838" y="3268579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F5A9550-4C67-7244-98E6-D199DB2C6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8" y="3268579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99B867C-C745-F444-BDC5-48823610F8D3}"/>
                  </a:ext>
                </a:extLst>
              </p:cNvPr>
              <p:cNvSpPr txBox="1"/>
              <p:nvPr/>
            </p:nvSpPr>
            <p:spPr>
              <a:xfrm>
                <a:off x="4337750" y="3268579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99B867C-C745-F444-BDC5-48823610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50" y="3268579"/>
                <a:ext cx="5052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E533B25-978A-8A46-B29C-68176BE3B130}"/>
                  </a:ext>
                </a:extLst>
              </p:cNvPr>
              <p:cNvSpPr txBox="1"/>
              <p:nvPr/>
            </p:nvSpPr>
            <p:spPr>
              <a:xfrm>
                <a:off x="5129838" y="355288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E533B25-978A-8A46-B29C-68176BE3B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8" y="3552886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D7A6C18-A357-D044-81A5-C618701F41B3}"/>
                  </a:ext>
                </a:extLst>
              </p:cNvPr>
              <p:cNvSpPr txBox="1"/>
              <p:nvPr/>
            </p:nvSpPr>
            <p:spPr>
              <a:xfrm>
                <a:off x="4337750" y="3552886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D7A6C18-A357-D044-81A5-C618701F4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50" y="3552886"/>
                <a:ext cx="5052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8A2B918-A37E-BD48-8CB2-CC6062941329}"/>
                  </a:ext>
                </a:extLst>
              </p:cNvPr>
              <p:cNvSpPr txBox="1"/>
              <p:nvPr/>
            </p:nvSpPr>
            <p:spPr>
              <a:xfrm>
                <a:off x="5129838" y="382948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8A2B918-A37E-BD48-8CB2-CC606294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38" y="3829485"/>
                <a:ext cx="3770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66FA6988-5F15-9245-9CA7-56589D2895AF}"/>
                  </a:ext>
                </a:extLst>
              </p:cNvPr>
              <p:cNvSpPr txBox="1"/>
              <p:nvPr/>
            </p:nvSpPr>
            <p:spPr>
              <a:xfrm>
                <a:off x="4371293" y="38140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66FA6988-5F15-9245-9CA7-56589D28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93" y="3814058"/>
                <a:ext cx="3770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E030369-B5E9-1F43-81C6-70BAC0A972A2}"/>
                  </a:ext>
                </a:extLst>
              </p:cNvPr>
              <p:cNvSpPr txBox="1"/>
              <p:nvPr/>
            </p:nvSpPr>
            <p:spPr>
              <a:xfrm>
                <a:off x="5129826" y="407668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E030369-B5E9-1F43-81C6-70BAC0A97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26" y="4076689"/>
                <a:ext cx="3770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C4FB29A-7201-3B45-9328-1466867CE549}"/>
                  </a:ext>
                </a:extLst>
              </p:cNvPr>
              <p:cNvSpPr txBox="1"/>
              <p:nvPr/>
            </p:nvSpPr>
            <p:spPr>
              <a:xfrm>
                <a:off x="4368847" y="407668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C4FB29A-7201-3B45-9328-1466867C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47" y="4076689"/>
                <a:ext cx="377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E9053E6-D7C2-8F4C-B6EF-0D10D03D760F}"/>
              </a:ext>
            </a:extLst>
          </p:cNvPr>
          <p:cNvCxnSpPr>
            <a:cxnSpLocks/>
          </p:cNvCxnSpPr>
          <p:nvPr/>
        </p:nvCxnSpPr>
        <p:spPr bwMode="auto">
          <a:xfrm>
            <a:off x="4953000" y="2425480"/>
            <a:ext cx="0" cy="230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91AF9312-19E4-9142-9E10-B6C832873856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7750" y="2637889"/>
            <a:ext cx="12973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4F7826BF-1DA3-9143-A867-FFFAA714859F}"/>
                  </a:ext>
                </a:extLst>
              </p:cNvPr>
              <p:cNvSpPr txBox="1"/>
              <p:nvPr/>
            </p:nvSpPr>
            <p:spPr>
              <a:xfrm>
                <a:off x="5163381" y="2243716"/>
                <a:ext cx="378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4F7826BF-1DA3-9143-A867-FFFAA7148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381" y="2243716"/>
                <a:ext cx="37888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5FB53A3-57FD-CA4A-8744-C77CC3A7AE93}"/>
                  </a:ext>
                </a:extLst>
              </p:cNvPr>
              <p:cNvSpPr txBox="1"/>
              <p:nvPr/>
            </p:nvSpPr>
            <p:spPr>
              <a:xfrm>
                <a:off x="4371293" y="2243716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5FB53A3-57FD-CA4A-8744-C77CC3A7A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93" y="2243716"/>
                <a:ext cx="38266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E2EC3AA-9150-584D-BC4F-D45FA4C66864}"/>
                  </a:ext>
                </a:extLst>
              </p:cNvPr>
              <p:cNvSpPr txBox="1"/>
              <p:nvPr/>
            </p:nvSpPr>
            <p:spPr>
              <a:xfrm>
                <a:off x="5129814" y="43764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E2EC3AA-9150-584D-BC4F-D45FA4C6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14" y="4376477"/>
                <a:ext cx="377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428E10C-C920-4440-8DCB-7F201EDBC3B4}"/>
                  </a:ext>
                </a:extLst>
              </p:cNvPr>
              <p:cNvSpPr txBox="1"/>
              <p:nvPr/>
            </p:nvSpPr>
            <p:spPr>
              <a:xfrm>
                <a:off x="4369497" y="436335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428E10C-C920-4440-8DCB-7F201EDBC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497" y="4363356"/>
                <a:ext cx="3770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BF5F84-A417-7248-BCB1-A490FDAFA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221943-08F5-6D41-A0B5-A73DA77A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Euklidischer Algorithmus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0C641E-DC4E-1F4E-942F-AC98AA9E20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1066985"/>
            <a:ext cx="8695993" cy="561815"/>
          </a:xfrm>
        </p:spPr>
        <p:txBody>
          <a:bodyPr/>
          <a:lstStyle/>
          <a:p>
            <a:r>
              <a:rPr lang="de-DE" dirty="0"/>
              <a:t>Das bauen wir zu einem Algorithmus zusammen:</a:t>
            </a:r>
          </a:p>
        </p:txBody>
      </p:sp>
      <p:pic>
        <p:nvPicPr>
          <p:cNvPr id="36" name="Bild 44">
            <a:extLst>
              <a:ext uri="{FF2B5EF4-FFF2-40B4-BE49-F238E27FC236}">
                <a16:creationId xmlns:a16="http://schemas.microsoft.com/office/drawing/2014/main" id="{9F940C6A-38E0-2E49-A166-80371FBE6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35" y="2355704"/>
            <a:ext cx="2915921" cy="2684273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18474666-8B42-5748-995D-C385B6B793D6}"/>
              </a:ext>
            </a:extLst>
          </p:cNvPr>
          <p:cNvSpPr/>
          <p:nvPr/>
        </p:nvSpPr>
        <p:spPr>
          <a:xfrm>
            <a:off x="968048" y="2358751"/>
            <a:ext cx="2940050" cy="2684273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3E1D9B6-F193-0746-AC72-27844B8BB299}"/>
                  </a:ext>
                </a:extLst>
              </p:cNvPr>
              <p:cNvSpPr txBox="1"/>
              <p:nvPr/>
            </p:nvSpPr>
            <p:spPr>
              <a:xfrm>
                <a:off x="5313040" y="2355704"/>
                <a:ext cx="3175869" cy="2862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latin typeface="Courier" charset="0"/>
                    <a:ea typeface="Courier" charset="0"/>
                    <a:cs typeface="Courier" charset="0"/>
                  </a:rPr>
                  <a:t>EUKLID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(a,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WENN a = 0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RETURN b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SONST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SOLANGE b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0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WENN a &gt; b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  a = a – b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SONST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  b = b – a</a:t>
                </a:r>
                <a:endParaRPr lang="de-DE" dirty="0">
                  <a:latin typeface="Courier" charset="0"/>
                  <a:ea typeface="Courier" charset="0"/>
                  <a:cs typeface="Courier" charset="0"/>
                  <a:sym typeface="Wingdings"/>
                </a:endParaRP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RETURN a</a:t>
                </a: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3E1D9B6-F193-0746-AC72-27844B8BB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40" y="2355704"/>
                <a:ext cx="3175869" cy="2862322"/>
              </a:xfrm>
              <a:prstGeom prst="rect">
                <a:avLst/>
              </a:prstGeom>
              <a:blipFill>
                <a:blip r:embed="rId3"/>
                <a:stretch>
                  <a:fillRect l="-1181" b="-1739"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feld 38">
            <a:extLst>
              <a:ext uri="{FF2B5EF4-FFF2-40B4-BE49-F238E27FC236}">
                <a16:creationId xmlns:a16="http://schemas.microsoft.com/office/drawing/2014/main" id="{1F872925-D9B4-D140-8F7D-1879DED0A17A}"/>
              </a:ext>
            </a:extLst>
          </p:cNvPr>
          <p:cNvSpPr txBox="1"/>
          <p:nvPr/>
        </p:nvSpPr>
        <p:spPr>
          <a:xfrm>
            <a:off x="4852658" y="2355704"/>
            <a:ext cx="4603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2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3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4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5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6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7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8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9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3703B62-1D2F-D445-9532-DF7B9B79BFAB}"/>
              </a:ext>
            </a:extLst>
          </p:cNvPr>
          <p:cNvSpPr txBox="1"/>
          <p:nvPr/>
        </p:nvSpPr>
        <p:spPr>
          <a:xfrm>
            <a:off x="1445859" y="247382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12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2E0C024-4A75-964E-8830-87F86EC5E8A5}"/>
              </a:ext>
            </a:extLst>
          </p:cNvPr>
          <p:cNvSpPr txBox="1"/>
          <p:nvPr/>
        </p:nvSpPr>
        <p:spPr>
          <a:xfrm>
            <a:off x="2804892" y="2473829"/>
            <a:ext cx="101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44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B9ED274-E629-6448-9296-5D3B25825CD0}"/>
              </a:ext>
            </a:extLst>
          </p:cNvPr>
          <p:cNvSpPr txBox="1"/>
          <p:nvPr/>
        </p:nvSpPr>
        <p:spPr>
          <a:xfrm>
            <a:off x="1445859" y="28331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12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584891D-B9F4-A34D-8062-3B91B0F368EE}"/>
              </a:ext>
            </a:extLst>
          </p:cNvPr>
          <p:cNvSpPr txBox="1"/>
          <p:nvPr/>
        </p:nvSpPr>
        <p:spPr>
          <a:xfrm>
            <a:off x="1445858" y="318984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12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667AABA-1A1F-F04A-B78F-12B983BC6BB0}"/>
              </a:ext>
            </a:extLst>
          </p:cNvPr>
          <p:cNvSpPr txBox="1"/>
          <p:nvPr/>
        </p:nvSpPr>
        <p:spPr>
          <a:xfrm>
            <a:off x="1445856" y="455564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4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622153C-857B-7442-B634-FBD5B2043A61}"/>
              </a:ext>
            </a:extLst>
          </p:cNvPr>
          <p:cNvSpPr txBox="1"/>
          <p:nvPr/>
        </p:nvSpPr>
        <p:spPr>
          <a:xfrm>
            <a:off x="1445857" y="42017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E45FA1F-426C-7744-9A4F-AFBE898946BC}"/>
              </a:ext>
            </a:extLst>
          </p:cNvPr>
          <p:cNvSpPr txBox="1"/>
          <p:nvPr/>
        </p:nvSpPr>
        <p:spPr>
          <a:xfrm>
            <a:off x="1445856" y="387103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4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6B46E7C-ED15-784D-8290-B77C7808DA5A}"/>
              </a:ext>
            </a:extLst>
          </p:cNvPr>
          <p:cNvSpPr txBox="1"/>
          <p:nvPr/>
        </p:nvSpPr>
        <p:spPr>
          <a:xfrm>
            <a:off x="1445858" y="35591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= 12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CC93880-917A-1344-A3A9-9235F3D94754}"/>
              </a:ext>
            </a:extLst>
          </p:cNvPr>
          <p:cNvSpPr txBox="1"/>
          <p:nvPr/>
        </p:nvSpPr>
        <p:spPr>
          <a:xfrm>
            <a:off x="2804892" y="2827087"/>
            <a:ext cx="101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32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AED3F76-0E2E-6F4B-90E5-F79380B3ABB1}"/>
              </a:ext>
            </a:extLst>
          </p:cNvPr>
          <p:cNvSpPr txBox="1"/>
          <p:nvPr/>
        </p:nvSpPr>
        <p:spPr>
          <a:xfrm>
            <a:off x="2804722" y="3188541"/>
            <a:ext cx="101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20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8B0DE37-8E59-5E42-94A6-BB108420DFF2}"/>
              </a:ext>
            </a:extLst>
          </p:cNvPr>
          <p:cNvSpPr txBox="1"/>
          <p:nvPr/>
        </p:nvSpPr>
        <p:spPr>
          <a:xfrm>
            <a:off x="2801488" y="424036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4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1ECB66D-3351-714D-8CBE-AEDB97F2D5BB}"/>
              </a:ext>
            </a:extLst>
          </p:cNvPr>
          <p:cNvSpPr txBox="1"/>
          <p:nvPr/>
        </p:nvSpPr>
        <p:spPr>
          <a:xfrm>
            <a:off x="2790944" y="354999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8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DFFC9A5-A798-EC49-B148-E30C328015D2}"/>
              </a:ext>
            </a:extLst>
          </p:cNvPr>
          <p:cNvSpPr txBox="1"/>
          <p:nvPr/>
        </p:nvSpPr>
        <p:spPr>
          <a:xfrm>
            <a:off x="2796366" y="455757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B3CF98DB-BD10-D546-8CD0-F38BD87E528F}"/>
              </a:ext>
            </a:extLst>
          </p:cNvPr>
          <p:cNvSpPr txBox="1"/>
          <p:nvPr/>
        </p:nvSpPr>
        <p:spPr>
          <a:xfrm>
            <a:off x="2796419" y="387359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 = 8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FFB6D33-9393-2642-A632-6772C5F514D3}"/>
              </a:ext>
            </a:extLst>
          </p:cNvPr>
          <p:cNvSpPr/>
          <p:nvPr/>
        </p:nvSpPr>
        <p:spPr>
          <a:xfrm>
            <a:off x="5605255" y="2672520"/>
            <a:ext cx="2184837" cy="51495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890E3D6-C03E-5F4C-B4D6-EB118D910870}"/>
              </a:ext>
            </a:extLst>
          </p:cNvPr>
          <p:cNvSpPr/>
          <p:nvPr/>
        </p:nvSpPr>
        <p:spPr>
          <a:xfrm>
            <a:off x="5624288" y="3199485"/>
            <a:ext cx="833557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42F5F555-06FA-C441-9505-44CC5E1FC271}"/>
              </a:ext>
            </a:extLst>
          </p:cNvPr>
          <p:cNvSpPr/>
          <p:nvPr/>
        </p:nvSpPr>
        <p:spPr>
          <a:xfrm>
            <a:off x="5897925" y="3483728"/>
            <a:ext cx="1873370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8F5EDDC-183D-374C-A1F4-507AE2801680}"/>
              </a:ext>
            </a:extLst>
          </p:cNvPr>
          <p:cNvSpPr/>
          <p:nvPr/>
        </p:nvSpPr>
        <p:spPr>
          <a:xfrm>
            <a:off x="6193321" y="3759124"/>
            <a:ext cx="1437640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0F87A36F-781B-E140-B782-CDB0146309B0}"/>
              </a:ext>
            </a:extLst>
          </p:cNvPr>
          <p:cNvSpPr/>
          <p:nvPr/>
        </p:nvSpPr>
        <p:spPr>
          <a:xfrm>
            <a:off x="6457584" y="4031194"/>
            <a:ext cx="1272695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600FE771-FBD6-A744-B0E3-2072B4C1ED92}"/>
              </a:ext>
            </a:extLst>
          </p:cNvPr>
          <p:cNvSpPr/>
          <p:nvPr/>
        </p:nvSpPr>
        <p:spPr>
          <a:xfrm>
            <a:off x="6193321" y="4312261"/>
            <a:ext cx="756920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576C339F-F416-5A46-96D0-8B1C366644DE}"/>
              </a:ext>
            </a:extLst>
          </p:cNvPr>
          <p:cNvSpPr/>
          <p:nvPr/>
        </p:nvSpPr>
        <p:spPr>
          <a:xfrm>
            <a:off x="6446822" y="4588704"/>
            <a:ext cx="1294217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2210396-E043-6C48-9CC4-FA6663159BA0}"/>
              </a:ext>
            </a:extLst>
          </p:cNvPr>
          <p:cNvSpPr/>
          <p:nvPr/>
        </p:nvSpPr>
        <p:spPr>
          <a:xfrm>
            <a:off x="5911102" y="4861338"/>
            <a:ext cx="1199242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38FC637-0453-9F4B-B1E2-4B94DAD15AB5}"/>
              </a:ext>
            </a:extLst>
          </p:cNvPr>
          <p:cNvSpPr/>
          <p:nvPr/>
        </p:nvSpPr>
        <p:spPr>
          <a:xfrm>
            <a:off x="5357924" y="2417954"/>
            <a:ext cx="1707536" cy="2726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76E2DBE-3A58-8B41-A23D-F56C9F9E906B}"/>
              </a:ext>
            </a:extLst>
          </p:cNvPr>
          <p:cNvSpPr txBox="1"/>
          <p:nvPr/>
        </p:nvSpPr>
        <p:spPr>
          <a:xfrm rot="16200000">
            <a:off x="350700" y="3592761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Ausführungszeit</a:t>
            </a: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99348F13-AD3B-7543-9DAA-C80C8CBF2F37}"/>
              </a:ext>
            </a:extLst>
          </p:cNvPr>
          <p:cNvCxnSpPr/>
          <p:nvPr/>
        </p:nvCxnSpPr>
        <p:spPr>
          <a:xfrm>
            <a:off x="1371911" y="2574268"/>
            <a:ext cx="0" cy="234054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A7451233-25FD-3240-9272-267EB4B9781F}"/>
              </a:ext>
            </a:extLst>
          </p:cNvPr>
          <p:cNvSpPr txBox="1"/>
          <p:nvPr/>
        </p:nvSpPr>
        <p:spPr>
          <a:xfrm>
            <a:off x="2860917" y="5041744"/>
            <a:ext cx="12875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de-DE" b="1">
                <a:latin typeface="Courier" charset="0"/>
                <a:ea typeface="Courier" charset="0"/>
                <a:cs typeface="Courier" charset="0"/>
              </a:rPr>
              <a:t>SPEICHER</a:t>
            </a:r>
            <a:endParaRPr lang="de-DE" dirty="0">
              <a:latin typeface="Courier" charset="0"/>
              <a:ea typeface="Courier" charset="0"/>
              <a:cs typeface="Couri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666515D6-918E-D048-9CF6-F541A9A09367}"/>
                  </a:ext>
                </a:extLst>
              </p:cNvPr>
              <p:cNvSpPr txBox="1"/>
              <p:nvPr/>
            </p:nvSpPr>
            <p:spPr>
              <a:xfrm>
                <a:off x="5312382" y="2364088"/>
                <a:ext cx="3175869" cy="2862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latin typeface="Courier" charset="0"/>
                    <a:ea typeface="Courier" charset="0"/>
                    <a:cs typeface="Courier" charset="0"/>
                  </a:rPr>
                  <a:t>EUKLID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(a,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WENN a = 0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RETURN b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SONST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SOLANGE b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0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WENN a &gt; b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  a = a – b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SONST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  b = b – a</a:t>
                </a:r>
                <a:endParaRPr lang="de-DE" dirty="0">
                  <a:latin typeface="Courier" charset="0"/>
                  <a:ea typeface="Courier" charset="0"/>
                  <a:cs typeface="Courier" charset="0"/>
                  <a:sym typeface="Wingdings"/>
                </a:endParaRP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RETURN a</a:t>
                </a: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 xmlns=""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666515D6-918E-D048-9CF6-F541A9A0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382" y="2364088"/>
                <a:ext cx="3175869" cy="2862322"/>
              </a:xfrm>
              <a:prstGeom prst="rect">
                <a:avLst/>
              </a:prstGeom>
              <a:blipFill>
                <a:blip r:embed="rId4"/>
                <a:stretch>
                  <a:fillRect l="-787" t="-437" b="-2183"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7" grpId="0" animBg="1"/>
      <p:bldP spid="38" grpId="0" animBg="1"/>
      <p:bldP spid="39" grpId="0"/>
      <p:bldP spid="42" grpId="0"/>
      <p:bldP spid="48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6" grpId="10" animBg="1"/>
      <p:bldP spid="56" grpId="11" animBg="1"/>
      <p:bldP spid="56" grpId="12" animBg="1"/>
      <p:bldP spid="56" grpId="13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7" grpId="10" animBg="1"/>
      <p:bldP spid="57" grpId="11" animBg="1"/>
      <p:bldP spid="58" grpId="0" animBg="1"/>
      <p:bldP spid="58" grpId="1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1" grpId="0" animBg="1"/>
      <p:bldP spid="61" grpId="1" animBg="1"/>
      <p:bldP spid="62" grpId="0" animBg="1"/>
      <p:bldP spid="62" grpId="1" animBg="1"/>
      <p:bldP spid="63" grpId="0"/>
      <p:bldP spid="65" grpId="0" animBg="1"/>
      <p:bldP spid="66" grpId="0" animBg="1"/>
      <p:bldP spid="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EC257F-7BC0-8F41-B7B2-6041B2ABB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5CBD88-AF21-1646-A9CA-35388A12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FE55F700-B04C-814C-AE30-8FEB3FCC2323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DE" dirty="0"/>
                  <a:t>Bestimmen Sie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ggT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112,64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.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Das Ergebnis lautet also 16.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FE55F700-B04C-814C-AE30-8FEB3FCC2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583" t="-7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FA58D79-B8F0-334B-A623-6F8639B5EC79}"/>
                  </a:ext>
                </a:extLst>
              </p:cNvPr>
              <p:cNvSpPr txBox="1"/>
              <p:nvPr/>
            </p:nvSpPr>
            <p:spPr>
              <a:xfrm>
                <a:off x="2969598" y="184019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FA58D79-B8F0-334B-A623-6F8639B5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98" y="1840197"/>
                <a:ext cx="5052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A6D2EE0-47E6-1A4E-A82D-4F5C9E2C9643}"/>
                  </a:ext>
                </a:extLst>
              </p:cNvPr>
              <p:cNvSpPr txBox="1"/>
              <p:nvPr/>
            </p:nvSpPr>
            <p:spPr>
              <a:xfrm>
                <a:off x="2085633" y="1848354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112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A6D2EE0-47E6-1A4E-A82D-4F5C9E2C9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33" y="1848354"/>
                <a:ext cx="6335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5BDE9754-4CE8-9146-B378-5DC03E85EF04}"/>
              </a:ext>
            </a:extLst>
          </p:cNvPr>
          <p:cNvCxnSpPr>
            <a:cxnSpLocks/>
          </p:cNvCxnSpPr>
          <p:nvPr/>
        </p:nvCxnSpPr>
        <p:spPr bwMode="auto">
          <a:xfrm>
            <a:off x="2792760" y="1628800"/>
            <a:ext cx="0" cy="230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160DEE9-5CB5-D044-B179-A23D92C8ABA8}"/>
              </a:ext>
            </a:extLst>
          </p:cNvPr>
          <p:cNvCxnSpPr>
            <a:cxnSpLocks/>
          </p:cNvCxnSpPr>
          <p:nvPr/>
        </p:nvCxnSpPr>
        <p:spPr bwMode="auto">
          <a:xfrm flipH="1">
            <a:off x="2177510" y="1841209"/>
            <a:ext cx="12973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A1E1983-FB81-2B48-B949-F3EEE6038B55}"/>
                  </a:ext>
                </a:extLst>
              </p:cNvPr>
              <p:cNvSpPr txBox="1"/>
              <p:nvPr/>
            </p:nvSpPr>
            <p:spPr>
              <a:xfrm>
                <a:off x="3003141" y="1447036"/>
                <a:ext cx="378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A1E1983-FB81-2B48-B949-F3EEE603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41" y="1447036"/>
                <a:ext cx="3788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9E45229-A5B9-CE4D-B150-07AAA3430CBF}"/>
                  </a:ext>
                </a:extLst>
              </p:cNvPr>
              <p:cNvSpPr txBox="1"/>
              <p:nvPr/>
            </p:nvSpPr>
            <p:spPr>
              <a:xfrm>
                <a:off x="2211053" y="1447036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9E45229-A5B9-CE4D-B150-07AAA343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53" y="1447036"/>
                <a:ext cx="3826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2C504B4-D2C2-6E45-B689-051795E87700}"/>
                  </a:ext>
                </a:extLst>
              </p:cNvPr>
              <p:cNvSpPr txBox="1"/>
              <p:nvPr/>
            </p:nvSpPr>
            <p:spPr>
              <a:xfrm>
                <a:off x="2149752" y="2165505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2C504B4-D2C2-6E45-B689-051795E87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52" y="2165505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D44970F-CC8E-2343-A079-766E8431C302}"/>
                  </a:ext>
                </a:extLst>
              </p:cNvPr>
              <p:cNvSpPr txBox="1"/>
              <p:nvPr/>
            </p:nvSpPr>
            <p:spPr>
              <a:xfrm>
                <a:off x="2973005" y="215437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D44970F-CC8E-2343-A079-766E8431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005" y="2154377"/>
                <a:ext cx="5052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5CCFB3F-6847-9A47-B518-0C0C921AF651}"/>
                  </a:ext>
                </a:extLst>
              </p:cNvPr>
              <p:cNvSpPr txBox="1"/>
              <p:nvPr/>
            </p:nvSpPr>
            <p:spPr>
              <a:xfrm>
                <a:off x="2976412" y="245540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5CCFB3F-6847-9A47-B518-0C0C921AF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12" y="2455407"/>
                <a:ext cx="5052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418C9733-6EB2-D94D-93A3-1318A10A4BAE}"/>
                  </a:ext>
                </a:extLst>
              </p:cNvPr>
              <p:cNvSpPr txBox="1"/>
              <p:nvPr/>
            </p:nvSpPr>
            <p:spPr>
              <a:xfrm>
                <a:off x="2149752" y="245540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418C9733-6EB2-D94D-93A3-1318A10A4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52" y="2455407"/>
                <a:ext cx="5052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4CE444C-0D83-1049-B14C-4143377CB74A}"/>
                  </a:ext>
                </a:extLst>
              </p:cNvPr>
              <p:cNvSpPr txBox="1"/>
              <p:nvPr/>
            </p:nvSpPr>
            <p:spPr>
              <a:xfrm>
                <a:off x="2160116" y="272466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4CE444C-0D83-1049-B14C-4143377CB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16" y="2724668"/>
                <a:ext cx="5052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2E13FF0-2D35-4440-86EF-0C787457E562}"/>
                  </a:ext>
                </a:extLst>
              </p:cNvPr>
              <p:cNvSpPr txBox="1"/>
              <p:nvPr/>
            </p:nvSpPr>
            <p:spPr>
              <a:xfrm>
                <a:off x="2979551" y="272034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2E13FF0-2D35-4440-86EF-0C787457E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51" y="2720342"/>
                <a:ext cx="5052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4F25A96-E734-5042-BC21-FFDA0BDB05F5}"/>
                  </a:ext>
                </a:extLst>
              </p:cNvPr>
              <p:cNvSpPr txBox="1"/>
              <p:nvPr/>
            </p:nvSpPr>
            <p:spPr>
              <a:xfrm>
                <a:off x="2160116" y="3018579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4F25A96-E734-5042-BC21-FFDA0BDB0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16" y="3018579"/>
                <a:ext cx="50526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FF9BB9D2-4BCF-1B40-BD81-6FCD5859B27E}"/>
                  </a:ext>
                </a:extLst>
              </p:cNvPr>
              <p:cNvSpPr txBox="1"/>
              <p:nvPr/>
            </p:nvSpPr>
            <p:spPr>
              <a:xfrm>
                <a:off x="2976412" y="3000804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FF9BB9D2-4BCF-1B40-BD81-6FCD5859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12" y="3000804"/>
                <a:ext cx="5052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4C9ACEC-5E07-4547-B565-E657F5BE36F7}"/>
                  </a:ext>
                </a:extLst>
              </p:cNvPr>
              <p:cNvSpPr txBox="1"/>
              <p:nvPr/>
            </p:nvSpPr>
            <p:spPr>
              <a:xfrm>
                <a:off x="2149424" y="330507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4C9ACEC-5E07-4547-B565-E657F5BE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24" y="3305078"/>
                <a:ext cx="50526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ED049CA-725A-1E44-AC0F-209593BC6D8C}"/>
                  </a:ext>
                </a:extLst>
              </p:cNvPr>
              <p:cNvSpPr txBox="1"/>
              <p:nvPr/>
            </p:nvSpPr>
            <p:spPr>
              <a:xfrm>
                <a:off x="3032979" y="330507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ED049CA-725A-1E44-AC0F-209593BC6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79" y="3305078"/>
                <a:ext cx="3770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8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CE6A7B8-7FBC-604D-8B63-E56BE9195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EAFC3AF-7DA1-F049-B342-AE517FE0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Historisches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FF32AE-E26B-BA45-8D85-241316515D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1460" y="717848"/>
            <a:ext cx="5400602" cy="5040784"/>
          </a:xfrm>
        </p:spPr>
        <p:txBody>
          <a:bodyPr/>
          <a:lstStyle/>
          <a:p>
            <a:r>
              <a:rPr lang="de-DE" dirty="0"/>
              <a:t>Der Euklidische Algorithmus ist einer der ältesten nicht-trivialen Algorithmen überhaupt.</a:t>
            </a:r>
          </a:p>
          <a:p>
            <a:r>
              <a:rPr lang="de-DE" dirty="0"/>
              <a:t>Wurde von Euklid um 300 v. Chr. erstmalig in seinem berühmten Werk „Die Elemente“ beschrieben.</a:t>
            </a:r>
          </a:p>
          <a:p>
            <a:r>
              <a:rPr lang="de-DE" dirty="0"/>
              <a:t>Wurde vermutlich aber nicht von Euklid erfunden. </a:t>
            </a:r>
            <a:r>
              <a:rPr lang="de-DE"/>
              <a:t>„Die </a:t>
            </a:r>
            <a:r>
              <a:rPr lang="de-DE" dirty="0"/>
              <a:t>Elemente“ sind eine Sammlung damaliger mathematischer Konzepte und Verfahren.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5F80F4-6E1F-C148-8CD8-5F61D5B1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024" y="124385"/>
            <a:ext cx="1912393" cy="33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FB1E2B5-6F07-3245-9203-3CDA6DA87029}"/>
              </a:ext>
            </a:extLst>
          </p:cNvPr>
          <p:cNvSpPr/>
          <p:nvPr/>
        </p:nvSpPr>
        <p:spPr>
          <a:xfrm>
            <a:off x="7618629" y="3408941"/>
            <a:ext cx="1726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Darstellung Euklids von Justus von Gent (15. Jahrhundert)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0B44DE-E8E2-884C-B61F-A2F95CFE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4349178"/>
            <a:ext cx="8609430" cy="19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4CA017A-40F5-6045-9B06-702A3AF8BA19}"/>
              </a:ext>
            </a:extLst>
          </p:cNvPr>
          <p:cNvSpPr/>
          <p:nvPr/>
        </p:nvSpPr>
        <p:spPr>
          <a:xfrm>
            <a:off x="71618" y="5695158"/>
            <a:ext cx="1136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Verschiedene Auflagen „der Elemente“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12F9DA-BF28-6C4A-A138-E34BF47BD5BA}"/>
              </a:ext>
            </a:extLst>
          </p:cNvPr>
          <p:cNvSpPr/>
          <p:nvPr/>
        </p:nvSpPr>
        <p:spPr>
          <a:xfrm>
            <a:off x="4787900" y="6518171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err="1"/>
              <a:t>Bibhistor</a:t>
            </a:r>
            <a:r>
              <a:rPr lang="de-DE" sz="800" dirty="0"/>
              <a:t> / </a:t>
            </a:r>
            <a:r>
              <a:rPr lang="de-DE" sz="800" dirty="0">
                <a:hlinkClick r:id="rId5"/>
              </a:rPr>
              <a:t>Wikimedia Commons</a:t>
            </a:r>
            <a:r>
              <a:rPr lang="de-DE" sz="800" dirty="0"/>
              <a:t> / CC-BY-SA 3.0; </a:t>
            </a:r>
            <a:r>
              <a:rPr lang="de-DE" sz="800" dirty="0">
                <a:hlinkClick r:id="rId6"/>
              </a:rPr>
              <a:t>Wikimedia </a:t>
            </a:r>
            <a:r>
              <a:rPr lang="de-DE" sz="800" dirty="0" err="1">
                <a:hlinkClick r:id="rId6"/>
              </a:rPr>
              <a:t>Commons</a:t>
            </a:r>
            <a:r>
              <a:rPr lang="de-DE" sz="800" dirty="0"/>
              <a:t> / 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702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37F8D79-86A1-D343-9D4E-18534DB4844F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de-DE" dirty="0"/>
                  <a:t>Der klassische Euklidische Algorithmus dient der Berechnung des </a:t>
                </a:r>
                <a:r>
                  <a:rPr lang="de-DE" dirty="0" err="1"/>
                  <a:t>ggT</a:t>
                </a:r>
                <a:r>
                  <a:rPr lang="de-DE" dirty="0"/>
                  <a:t> zweier Zahlen.</a:t>
                </a:r>
              </a:p>
              <a:p>
                <a:r>
                  <a:rPr lang="de-DE" dirty="0"/>
                  <a:t>Er ist einer der ältesten beschriebenen mathematischen Algorithmen überhaupt.</a:t>
                </a:r>
              </a:p>
              <a:p>
                <a:r>
                  <a:rPr lang="de-DE" dirty="0"/>
                  <a:t>Seine Funktionsweise ist über die Gleichung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ggT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ggT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gesichert.</a:t>
                </a:r>
              </a:p>
              <a:p>
                <a:r>
                  <a:rPr lang="de-DE" dirty="0"/>
                  <a:t>Durch geschicktes Abziehen der einen von der anderen Zahl lässt sich die </a:t>
                </a:r>
                <a:r>
                  <a:rPr lang="de-DE" dirty="0" err="1"/>
                  <a:t>ggT</a:t>
                </a:r>
                <a:r>
                  <a:rPr lang="de-DE" dirty="0"/>
                  <a:t>-Bestimmung zweier Zahlen trivialisieren.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37F8D79-86A1-D343-9D4E-18534DB48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595" t="-7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3BE980-7E4F-F844-A66B-7D46B89B5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äsentation">
  <a:themeElements>
    <a:clrScheme name="Benutzerdefiniert 2">
      <a:dk1>
        <a:srgbClr val="000000"/>
      </a:dk1>
      <a:lt1>
        <a:srgbClr val="FFFFFF"/>
      </a:lt1>
      <a:dk2>
        <a:srgbClr val="427AB5"/>
      </a:dk2>
      <a:lt2>
        <a:srgbClr val="E3DED1"/>
      </a:lt2>
      <a:accent1>
        <a:srgbClr val="BFD5F8"/>
      </a:accent1>
      <a:accent2>
        <a:srgbClr val="003B7A"/>
      </a:accent2>
      <a:accent3>
        <a:srgbClr val="427AB5"/>
      </a:accent3>
      <a:accent4>
        <a:srgbClr val="BFD5F8"/>
      </a:accent4>
      <a:accent5>
        <a:srgbClr val="003B7A"/>
      </a:accent5>
      <a:accent6>
        <a:srgbClr val="427AB5"/>
      </a:accent6>
      <a:hlink>
        <a:srgbClr val="003B7A"/>
      </a:hlink>
      <a:folHlink>
        <a:srgbClr val="003B7A"/>
      </a:folHlink>
    </a:clrScheme>
    <a:fontScheme name="Leere Prä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ä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Macintosh PowerPoint</Application>
  <PresentationFormat>A4-Papier (210 x 297 mm)</PresentationFormat>
  <Paragraphs>145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Courier</vt:lpstr>
      <vt:lpstr>Leere Präsentation</vt:lpstr>
      <vt:lpstr>Euklidischer Algorithmus</vt:lpstr>
      <vt:lpstr>Wie findet man den ggT zweier positiver ganzer Zahlen?</vt:lpstr>
      <vt:lpstr>Euklids Idee</vt:lpstr>
      <vt:lpstr>Euklids Idee</vt:lpstr>
      <vt:lpstr>Euklidischer Algorithmus</vt:lpstr>
      <vt:lpstr>Beispiel</vt:lpstr>
      <vt:lpstr>Historisches</vt:lpstr>
      <vt:lpstr>PowerPoint-Präsentation</vt:lpstr>
    </vt:vector>
  </TitlesOfParts>
  <Company>Lupus alpha Asset Management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jbarzel</dc:creator>
  <cp:lastModifiedBy>Marcel Klinger</cp:lastModifiedBy>
  <cp:revision>2273</cp:revision>
  <cp:lastPrinted>2019-09-25T12:17:27Z</cp:lastPrinted>
  <dcterms:created xsi:type="dcterms:W3CDTF">2012-04-02T11:24:24Z</dcterms:created>
  <dcterms:modified xsi:type="dcterms:W3CDTF">2021-06-07T13:53:07Z</dcterms:modified>
</cp:coreProperties>
</file>