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67" r:id="rId4"/>
    <p:sldId id="268" r:id="rId5"/>
    <p:sldId id="266" r:id="rId6"/>
  </p:sldIdLst>
  <p:sldSz cx="9906000" cy="6858000" type="A4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CF84379-FB12-1A4E-B619-B9BA3AC63161}">
          <p14:sldIdLst>
            <p14:sldId id="256"/>
            <p14:sldId id="257"/>
            <p14:sldId id="267"/>
            <p14:sldId id="268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94" userDrawn="1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3340">
          <p15:clr>
            <a:srgbClr val="A4A3A4"/>
          </p15:clr>
        </p15:guide>
        <p15:guide id="4" pos="4435">
          <p15:clr>
            <a:srgbClr val="A4A3A4"/>
          </p15:clr>
        </p15:guide>
        <p15:guide id="5" pos="5297">
          <p15:clr>
            <a:srgbClr val="A4A3A4"/>
          </p15:clr>
        </p15:guide>
        <p15:guide id="6" orient="horz" pos="3113">
          <p15:clr>
            <a:srgbClr val="A4A3A4"/>
          </p15:clr>
        </p15:guide>
        <p15:guide id="7" pos="52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D"/>
    <a:srgbClr val="576B38"/>
    <a:srgbClr val="437BB6"/>
    <a:srgbClr val="003B7B"/>
    <a:srgbClr val="EFF6FE"/>
    <a:srgbClr val="C0D6F9"/>
    <a:srgbClr val="8AB832"/>
    <a:srgbClr val="329900"/>
    <a:srgbClr val="559E3A"/>
    <a:srgbClr val="6B9F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91630" autoAdjust="0"/>
  </p:normalViewPr>
  <p:slideViewPr>
    <p:cSldViewPr>
      <p:cViewPr varScale="1">
        <p:scale>
          <a:sx n="108" d="100"/>
          <a:sy n="108" d="100"/>
        </p:scale>
        <p:origin x="2064" y="184"/>
      </p:cViewPr>
      <p:guideLst>
        <p:guide orient="horz" pos="3294"/>
        <p:guide pos="3120"/>
        <p:guide orient="horz" pos="3340"/>
        <p:guide pos="4435"/>
        <p:guide pos="5297"/>
        <p:guide orient="horz" pos="3113"/>
        <p:guide pos="52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90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54553-FBE7-554F-B8AC-FE9259A91980}" type="datetimeFigureOut">
              <a:rPr lang="de-DE" smtClean="0"/>
              <a:t>07.06.21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42ACC-499C-CD49-9C75-56CB212B3C3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145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75F6B-29ED-4A73-997E-BEFE8E14B3A9}" type="datetimeFigureOut">
              <a:rPr lang="de-DE" smtClean="0"/>
              <a:t>07.06.21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76D9C-36F0-49A7-B07F-AAAC71902C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9912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76D9C-36F0-49A7-B07F-AAAC71902CD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79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C57D6-F6F3-E04C-B5A4-67624E91738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F744-D36E-1A40-B59F-116E32791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0442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F744-D36E-1A40-B59F-116E32791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AE06898-FD32-E747-9828-C14166D10E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8542" y="1066985"/>
            <a:ext cx="8695993" cy="504078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89846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Aufgabe">
    <p:bg>
      <p:bgPr>
        <a:gradFill flip="none" rotWithShape="1">
          <a:gsLst>
            <a:gs pos="0">
              <a:schemeClr val="bg2">
                <a:tint val="40000"/>
                <a:satMod val="350000"/>
              </a:schemeClr>
            </a:gs>
            <a:gs pos="53000">
              <a:schemeClr val="bg2"/>
            </a:gs>
            <a:gs pos="100000">
              <a:srgbClr val="C0D6F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60F744-D36E-1A40-B59F-116E32791B91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Aufgabe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AE06898-FD32-E747-9828-C14166D10E5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8542" y="1066985"/>
            <a:ext cx="8695993" cy="5040784"/>
          </a:xfrm>
          <a:solidFill>
            <a:schemeClr val="tx1">
              <a:alpha val="7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27574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3C2B77F-82AF-5943-B534-AF52BF758A29}"/>
              </a:ext>
            </a:extLst>
          </p:cNvPr>
          <p:cNvSpPr/>
          <p:nvPr userDrawn="1"/>
        </p:nvSpPr>
        <p:spPr bwMode="auto">
          <a:xfrm>
            <a:off x="0" y="-27384"/>
            <a:ext cx="9906000" cy="491487"/>
          </a:xfrm>
          <a:prstGeom prst="rect">
            <a:avLst/>
          </a:prstGeom>
          <a:gradFill flip="none" rotWithShape="1">
            <a:gsLst>
              <a:gs pos="0">
                <a:srgbClr val="EFF6FE"/>
              </a:gs>
              <a:gs pos="100000">
                <a:srgbClr val="437BB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5385048" y="458793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83DF9AE2-CCF0-6E46-8DBE-D1ADECF51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009948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000"/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316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3C2B77F-82AF-5943-B534-AF52BF758A29}"/>
              </a:ext>
            </a:extLst>
          </p:cNvPr>
          <p:cNvSpPr/>
          <p:nvPr userDrawn="1"/>
        </p:nvSpPr>
        <p:spPr bwMode="auto">
          <a:xfrm>
            <a:off x="0" y="-27384"/>
            <a:ext cx="9906000" cy="491487"/>
          </a:xfrm>
          <a:prstGeom prst="rect">
            <a:avLst/>
          </a:prstGeom>
          <a:gradFill flip="none" rotWithShape="1">
            <a:gsLst>
              <a:gs pos="0">
                <a:srgbClr val="EFF6FE"/>
              </a:gs>
              <a:gs pos="100000">
                <a:srgbClr val="437BB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5385048" y="458793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2">
            <a:extLst>
              <a:ext uri="{FF2B5EF4-FFF2-40B4-BE49-F238E27FC236}">
                <a16:creationId xmlns:a16="http://schemas.microsoft.com/office/drawing/2014/main" id="{83DF9AE2-CCF0-6E46-8DBE-D1ADECF51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90872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000"/>
            </a:lvl1pPr>
          </a:lstStyle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805E975-075B-8F4C-BE61-6449DF98BD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0769" y="2428920"/>
            <a:ext cx="8524461" cy="39783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F283E0-2D37-554E-A61F-0F8CD58057C4}"/>
              </a:ext>
            </a:extLst>
          </p:cNvPr>
          <p:cNvSpPr txBox="1"/>
          <p:nvPr userDrawn="1"/>
        </p:nvSpPr>
        <p:spPr>
          <a:xfrm>
            <a:off x="690769" y="192486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437BB6"/>
                </a:solidFill>
              </a:rPr>
              <a:t>Inhalt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384A5FA-258E-BD44-B5F3-FC1FCC8E49FD}"/>
              </a:ext>
            </a:extLst>
          </p:cNvPr>
          <p:cNvCxnSpPr/>
          <p:nvPr userDrawn="1"/>
        </p:nvCxnSpPr>
        <p:spPr>
          <a:xfrm>
            <a:off x="714302" y="2294196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7">
            <a:extLst>
              <a:ext uri="{FF2B5EF4-FFF2-40B4-BE49-F238E27FC236}">
                <a16:creationId xmlns:a16="http://schemas.microsoft.com/office/drawing/2014/main" id="{3C6CE9B3-0729-1647-B243-52B0762177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77150" y="6456906"/>
            <a:ext cx="2063750" cy="30777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4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3C2B77F-82AF-5943-B534-AF52BF758A29}"/>
              </a:ext>
            </a:extLst>
          </p:cNvPr>
          <p:cNvSpPr/>
          <p:nvPr userDrawn="1"/>
        </p:nvSpPr>
        <p:spPr bwMode="auto">
          <a:xfrm>
            <a:off x="0" y="-27384"/>
            <a:ext cx="9906000" cy="491487"/>
          </a:xfrm>
          <a:prstGeom prst="rect">
            <a:avLst/>
          </a:prstGeom>
          <a:gradFill flip="none" rotWithShape="1">
            <a:gsLst>
              <a:gs pos="0">
                <a:srgbClr val="EFF6FE"/>
              </a:gs>
              <a:gs pos="100000">
                <a:srgbClr val="437BB6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5385048" y="458793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805E975-075B-8F4C-BE61-6449DF98BD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0769" y="1124744"/>
            <a:ext cx="8524461" cy="527230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5F283E0-2D37-554E-A61F-0F8CD58057C4}"/>
              </a:ext>
            </a:extLst>
          </p:cNvPr>
          <p:cNvSpPr txBox="1"/>
          <p:nvPr userDrawn="1"/>
        </p:nvSpPr>
        <p:spPr>
          <a:xfrm>
            <a:off x="690769" y="62068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437BB6"/>
                </a:solidFill>
              </a:rPr>
              <a:t>Zusammenfassung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B384A5FA-258E-BD44-B5F3-FC1FCC8E49FD}"/>
              </a:ext>
            </a:extLst>
          </p:cNvPr>
          <p:cNvCxnSpPr/>
          <p:nvPr userDrawn="1"/>
        </p:nvCxnSpPr>
        <p:spPr>
          <a:xfrm>
            <a:off x="714302" y="990020"/>
            <a:ext cx="4520952" cy="719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7">
            <a:extLst>
              <a:ext uri="{FF2B5EF4-FFF2-40B4-BE49-F238E27FC236}">
                <a16:creationId xmlns:a16="http://schemas.microsoft.com/office/drawing/2014/main" id="{3C6CE9B3-0729-1647-B243-52B07621778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77150" y="6456906"/>
            <a:ext cx="2063750" cy="307777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6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48543" y="260648"/>
            <a:ext cx="8695993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8544" y="1196752"/>
            <a:ext cx="8731058" cy="489224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28" name="Rectangle 13"/>
          <p:cNvSpPr>
            <a:spLocks noChangeArrowheads="1"/>
          </p:cNvSpPr>
          <p:nvPr userDrawn="1"/>
        </p:nvSpPr>
        <p:spPr bwMode="auto">
          <a:xfrm>
            <a:off x="7850849" y="5435600"/>
            <a:ext cx="139475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3185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77150" y="6456906"/>
            <a:ext cx="2063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124" charset="-128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D5D412-E402-7848-885F-EF12A08CA817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33" name="Rectangle 3"/>
          <p:cNvSpPr>
            <a:spLocks noChangeArrowheads="1"/>
          </p:cNvSpPr>
          <p:nvPr userDrawn="1"/>
        </p:nvSpPr>
        <p:spPr bwMode="auto">
          <a:xfrm>
            <a:off x="270013" y="6524633"/>
            <a:ext cx="4827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3B7B"/>
                </a:solidFill>
                <a:latin typeface="Century Gothic" charset="0"/>
                <a:ea typeface="Osaka" charset="0"/>
                <a:cs typeface="Osaka" charset="0"/>
              </a:rPr>
              <a:t>    Klinger </a:t>
            </a:r>
            <a:r>
              <a:rPr lang="de-DE" sz="1400" baseline="0" dirty="0">
                <a:solidFill>
                  <a:srgbClr val="003B7B"/>
                </a:solidFill>
                <a:latin typeface="Century Gothic" charset="0"/>
                <a:ea typeface="Osaka" charset="0"/>
                <a:cs typeface="Osaka" charset="0"/>
              </a:rPr>
              <a:t>– </a:t>
            </a:r>
            <a:r>
              <a:rPr lang="de-DE" sz="1400" dirty="0">
                <a:solidFill>
                  <a:srgbClr val="003B7B"/>
                </a:solidFill>
                <a:latin typeface="Century Gothic" charset="0"/>
                <a:ea typeface="Osaka" charset="0"/>
                <a:cs typeface="Osaka" charset="0"/>
              </a:rPr>
              <a:t>Algorithmische Mathematik</a:t>
            </a:r>
          </a:p>
        </p:txBody>
      </p:sp>
      <p:cxnSp>
        <p:nvCxnSpPr>
          <p:cNvPr id="15" name="Gerade Verbindung 14"/>
          <p:cNvCxnSpPr/>
          <p:nvPr userDrawn="1"/>
        </p:nvCxnSpPr>
        <p:spPr>
          <a:xfrm>
            <a:off x="37836" y="6524629"/>
            <a:ext cx="4699140" cy="715"/>
          </a:xfrm>
          <a:prstGeom prst="line">
            <a:avLst/>
          </a:prstGeom>
          <a:ln>
            <a:solidFill>
              <a:srgbClr val="003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05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7" r:id="rId2"/>
    <p:sldLayoutId id="2147483721" r:id="rId3"/>
    <p:sldLayoutId id="2147483718" r:id="rId4"/>
    <p:sldLayoutId id="2147483719" r:id="rId5"/>
    <p:sldLayoutId id="2147483720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3B7B"/>
          </a:solidFill>
          <a:latin typeface="+mj-lt"/>
          <a:ea typeface="+mj-ea"/>
          <a:cs typeface="Osak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  <a:cs typeface="Osak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Osaka" pitchFamily="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•"/>
        <a:defRPr sz="2000">
          <a:solidFill>
            <a:schemeClr val="tx1"/>
          </a:solidFill>
          <a:latin typeface="+mn-lt"/>
          <a:ea typeface="+mn-ea"/>
          <a:cs typeface="Osak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–"/>
        <a:defRPr sz="2000">
          <a:solidFill>
            <a:schemeClr val="tx1"/>
          </a:solidFill>
          <a:latin typeface="+mn-lt"/>
          <a:ea typeface="+mn-ea"/>
          <a:cs typeface="Osak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•"/>
        <a:defRPr sz="2000">
          <a:solidFill>
            <a:schemeClr val="tx1"/>
          </a:solidFill>
          <a:latin typeface="+mn-lt"/>
          <a:ea typeface="+mn-ea"/>
          <a:cs typeface="Osak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–"/>
        <a:defRPr sz="2000">
          <a:solidFill>
            <a:schemeClr val="tx1"/>
          </a:solidFill>
          <a:latin typeface="+mn-lt"/>
          <a:ea typeface="+mn-ea"/>
          <a:cs typeface="Osak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B7B"/>
        </a:buClr>
        <a:buChar char="»"/>
        <a:defRPr sz="2000">
          <a:solidFill>
            <a:schemeClr val="tx1"/>
          </a:solidFill>
          <a:latin typeface="+mn-lt"/>
          <a:ea typeface="+mn-ea"/>
          <a:cs typeface="Osak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youtu.be/C2ZBo6yMsO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youtu.be/C2ZBo6yMsOE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65A7A41-A133-5444-83E7-488FC621E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Zufallszahlen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44B6293-940B-FA4F-9A6B-A55C795B96D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Hier gehen wir auf die zuvor genutzten Zufallszahlen ein.</a:t>
            </a:r>
          </a:p>
          <a:p>
            <a:r>
              <a:rPr lang="de-DE" dirty="0"/>
              <a:t>Wir schauen uns an, was Zufall eigentlich bedeutet und wie man gute Zufallsexperimente ausführen kann.</a:t>
            </a:r>
          </a:p>
          <a:p>
            <a:r>
              <a:rPr lang="de-DE" dirty="0"/>
              <a:t>Im Besonderen geht es darum, wie Computer als deterministische Maschinen eigentliche „zufällige“ Zahlen erzeugen.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AAD842E-B0BF-F148-97DB-3AEE5897A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9C57D6-F6F3-E04C-B5A4-67624E91738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5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8C546ED-145A-E842-9A3E-11489B77F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10DBCB-7711-B04C-9591-4C2F7D37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genau treibt eigentlich </a:t>
            </a:r>
            <a:r>
              <a:rPr lang="de-DE" dirty="0" err="1">
                <a:latin typeface="Courier" pitchFamily="2" charset="0"/>
              </a:rPr>
              <a:t>zufall</a:t>
            </a:r>
            <a:r>
              <a:rPr lang="de-DE" dirty="0">
                <a:latin typeface="Courier" pitchFamily="2" charset="0"/>
              </a:rPr>
              <a:t>(</a:t>
            </a:r>
            <a:r>
              <a:rPr lang="de-DE" dirty="0" err="1">
                <a:latin typeface="Courier" pitchFamily="2" charset="0"/>
              </a:rPr>
              <a:t>n,m</a:t>
            </a:r>
            <a:r>
              <a:rPr lang="de-DE" dirty="0">
                <a:latin typeface="Courier" pitchFamily="2" charset="0"/>
              </a:rPr>
              <a:t>)</a:t>
            </a:r>
            <a:r>
              <a:rPr lang="de-DE" dirty="0"/>
              <a:t>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C1D9F0D-4D29-9946-B879-2F99B1563B7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 dirty="0"/>
              <a:t>Zuletzt haben wir ziemlich unreflektiert mit dem Zufall herumgespielt.</a:t>
            </a:r>
          </a:p>
          <a:p>
            <a:pPr lvl="1"/>
            <a:r>
              <a:rPr lang="de-DE" dirty="0"/>
              <a:t>Z.B. indem wir mit </a:t>
            </a:r>
            <a:r>
              <a:rPr lang="de-DE" dirty="0" err="1">
                <a:latin typeface="Courier" pitchFamily="2" charset="0"/>
              </a:rPr>
              <a:t>zufall</a:t>
            </a:r>
            <a:r>
              <a:rPr lang="de-DE" dirty="0">
                <a:latin typeface="Courier" pitchFamily="2" charset="0"/>
              </a:rPr>
              <a:t>(</a:t>
            </a:r>
            <a:r>
              <a:rPr lang="de-DE" dirty="0" err="1">
                <a:latin typeface="Courier" pitchFamily="2" charset="0"/>
              </a:rPr>
              <a:t>n,m</a:t>
            </a:r>
            <a:r>
              <a:rPr lang="de-DE" dirty="0">
                <a:latin typeface="Courier" pitchFamily="2" charset="0"/>
              </a:rPr>
              <a:t>)</a:t>
            </a:r>
            <a:r>
              <a:rPr lang="de-DE" dirty="0"/>
              <a:t> einfach Zufallszahlen in Pseudocode fordern.</a:t>
            </a:r>
          </a:p>
          <a:p>
            <a:pPr lvl="1"/>
            <a:r>
              <a:rPr lang="de-DE" dirty="0"/>
              <a:t>Oder indem wir die Funktion                                in </a:t>
            </a:r>
            <a:r>
              <a:rPr lang="de-DE" dirty="0" err="1"/>
              <a:t>Scratch</a:t>
            </a:r>
            <a:r>
              <a:rPr lang="de-DE" dirty="0"/>
              <a:t> nutzen.</a:t>
            </a:r>
          </a:p>
          <a:p>
            <a:r>
              <a:rPr lang="de-DE" dirty="0"/>
              <a:t>Wie funktioniert das aber eigentlich?</a:t>
            </a:r>
          </a:p>
          <a:p>
            <a:r>
              <a:rPr lang="de-DE" dirty="0"/>
              <a:t>Das Problem: Computer sind i.d.R. deterministische Maschinen, die bei gleicher Eingabe stets das gleiche Ergebnis erzeugen.</a:t>
            </a:r>
          </a:p>
          <a:p>
            <a:r>
              <a:rPr lang="de-DE" dirty="0"/>
              <a:t>Wird uns der Zufall also nur vorgegaukelt?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88E170-10A6-0E4C-BAA8-0E4DE6B5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200" y="2060848"/>
            <a:ext cx="2088232" cy="41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1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FF35645-2787-C04D-8A04-8BC38A4184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9C57D6-F6F3-E04C-B5A4-67624E91738C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871FC33-FB52-EA4C-8A6D-543C109D9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Gibt es Zufälle?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47B65A-F619-CD4D-81E6-D22B65E0625B}"/>
              </a:ext>
            </a:extLst>
          </p:cNvPr>
          <p:cNvSpPr txBox="1"/>
          <p:nvPr/>
        </p:nvSpPr>
        <p:spPr>
          <a:xfrm>
            <a:off x="4953000" y="6503072"/>
            <a:ext cx="20217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>
                <a:hlinkClick r:id="rId2"/>
              </a:rPr>
              <a:t>https://youtu.be/C2ZBo6yMsOE</a:t>
            </a:r>
            <a:r>
              <a:rPr lang="de-DE" sz="8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E46F52-02C9-0C42-8737-03613C06E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0" y="93317"/>
            <a:ext cx="827460" cy="82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9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E8D0DC8-A233-5341-BAAE-E8809BFA2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B69AF1F-645E-074D-8A54-3192C590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Mathematik im Video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9">
                <a:extLst>
                  <a:ext uri="{FF2B5EF4-FFF2-40B4-BE49-F238E27FC236}">
                    <a16:creationId xmlns:a16="http://schemas.microsoft.com/office/drawing/2014/main" id="{00D394EE-8C7E-C241-8647-C1EDCAA58B6B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848542" y="4725143"/>
                <a:ext cx="8695993" cy="1738341"/>
              </a:xfrm>
            </p:spPr>
            <p:txBody>
              <a:bodyPr/>
              <a:lstStyle/>
              <a:p>
                <a:r>
                  <a:rPr lang="de-DE" dirty="0"/>
                  <a:t>Ein wichtiger Begriff fehlt mir außerdem: Der sog. </a:t>
                </a:r>
                <a:r>
                  <a:rPr lang="de-DE" i="1" dirty="0" err="1">
                    <a:solidFill>
                      <a:schemeClr val="tx2"/>
                    </a:solidFill>
                  </a:rPr>
                  <a:t>Seed</a:t>
                </a:r>
                <a:r>
                  <a:rPr lang="de-DE" i="1" dirty="0">
                    <a:solidFill>
                      <a:schemeClr val="tx2"/>
                    </a:solidFill>
                  </a:rPr>
                  <a:t> </a:t>
                </a:r>
                <a:r>
                  <a:rPr lang="de-DE" i="1" dirty="0" err="1">
                    <a:solidFill>
                      <a:schemeClr val="tx2"/>
                    </a:solidFill>
                  </a:rPr>
                  <a:t>key</a:t>
                </a:r>
                <a:r>
                  <a:rPr lang="de-DE" dirty="0"/>
                  <a:t> oder kurz </a:t>
                </a:r>
                <a:r>
                  <a:rPr lang="de-DE" i="1" dirty="0" err="1">
                    <a:solidFill>
                      <a:schemeClr val="tx2"/>
                    </a:solidFill>
                  </a:rPr>
                  <a:t>Seed</a:t>
                </a:r>
                <a:r>
                  <a:rPr lang="de-DE" dirty="0"/>
                  <a:t> (engl. Samen) ist der Startwert, mit dem ein Zufallsgenerator initialisiert wird.</a:t>
                </a:r>
              </a:p>
              <a:p>
                <a:r>
                  <a:rPr lang="de-DE" dirty="0"/>
                  <a:t>Bei dem vorgestellten linearen Kongruenzrechner war dies die</a:t>
                </a:r>
                <a:br>
                  <a:rPr lang="de-DE" dirty="0"/>
                </a:br>
                <a:r>
                  <a:rPr lang="de-DE" dirty="0"/>
                  <a:t>Zahl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.</a:t>
                </a:r>
              </a:p>
            </p:txBody>
          </p:sp>
        </mc:Choice>
        <mc:Fallback xmlns="">
          <p:sp>
            <p:nvSpPr>
              <p:cNvPr id="10" name="Inhaltsplatzhalter 9">
                <a:extLst>
                  <a:ext uri="{FF2B5EF4-FFF2-40B4-BE49-F238E27FC236}">
                    <a16:creationId xmlns:a16="http://schemas.microsoft.com/office/drawing/2014/main" id="{00D394EE-8C7E-C241-8647-C1EDCAA58B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848542" y="4725143"/>
                <a:ext cx="8695993" cy="1738341"/>
              </a:xfrm>
              <a:blipFill>
                <a:blip r:embed="rId2"/>
                <a:stretch>
                  <a:fillRect l="-583" t="-2190" b="-36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AFA21E99-89B2-2149-8F1B-B8E462402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823" y="1739258"/>
            <a:ext cx="5176884" cy="27639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5A2DF76-AB61-1E47-BEDD-FE154A812631}"/>
              </a:ext>
            </a:extLst>
          </p:cNvPr>
          <p:cNvSpPr txBox="1"/>
          <p:nvPr/>
        </p:nvSpPr>
        <p:spPr>
          <a:xfrm>
            <a:off x="4953000" y="6503072"/>
            <a:ext cx="20217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Quelle: </a:t>
            </a:r>
            <a:r>
              <a:rPr lang="de-DE" sz="800" dirty="0">
                <a:hlinkClick r:id="rId4"/>
              </a:rPr>
              <a:t>https://youtu.be/C2ZBo6yMsOE</a:t>
            </a:r>
            <a:r>
              <a:rPr lang="de-DE" sz="800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41D22F-41EA-9D41-841F-2510B4833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4" y="1739258"/>
            <a:ext cx="4517353" cy="2763930"/>
          </a:xfrm>
          <a:prstGeom prst="rect">
            <a:avLst/>
          </a:prstGeom>
        </p:spPr>
      </p:pic>
      <p:sp>
        <p:nvSpPr>
          <p:cNvPr id="8" name="Ovale Legende 7">
            <a:extLst>
              <a:ext uri="{FF2B5EF4-FFF2-40B4-BE49-F238E27FC236}">
                <a16:creationId xmlns:a16="http://schemas.microsoft.com/office/drawing/2014/main" id="{A608527C-646C-C74F-B4A9-99EA8D5FBFD8}"/>
              </a:ext>
            </a:extLst>
          </p:cNvPr>
          <p:cNvSpPr/>
          <p:nvPr/>
        </p:nvSpPr>
        <p:spPr bwMode="auto">
          <a:xfrm>
            <a:off x="6720488" y="-214460"/>
            <a:ext cx="3177219" cy="1907551"/>
          </a:xfrm>
          <a:prstGeom prst="wedgeEllipseCallout">
            <a:avLst>
              <a:gd name="adj1" fmla="val 24958"/>
              <a:gd name="adj2" fmla="val 93016"/>
            </a:avLst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5D41ADC-9C95-2147-A98E-7F15D1D848B5}"/>
              </a:ext>
            </a:extLst>
          </p:cNvPr>
          <p:cNvSpPr txBox="1"/>
          <p:nvPr/>
        </p:nvSpPr>
        <p:spPr>
          <a:xfrm>
            <a:off x="6831450" y="121375"/>
            <a:ext cx="2955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Wieso nicht bis 5? Dann hätte man Zufallszahlen zwischen 0 und 5 und könnte diese um 1 erhöhen…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2FE8E-1B91-5449-B92C-069159D91860}"/>
              </a:ext>
            </a:extLst>
          </p:cNvPr>
          <p:cNvSpPr/>
          <p:nvPr/>
        </p:nvSpPr>
        <p:spPr bwMode="auto">
          <a:xfrm>
            <a:off x="4891426" y="2204864"/>
            <a:ext cx="1072427" cy="684737"/>
          </a:xfrm>
          <a:prstGeom prst="ellips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5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6365A8F-40EC-C14A-8DA1-ED5DA9690FC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DE"/>
              <a:t>Deterministische </a:t>
            </a:r>
            <a:r>
              <a:rPr lang="de-DE" dirty="0"/>
              <a:t>Zufallsgeneratoren erzeugen Pseudozufallszahlen. Das reicht für manche Anwendungen aus.</a:t>
            </a:r>
          </a:p>
          <a:p>
            <a:pPr lvl="1"/>
            <a:r>
              <a:rPr lang="de-DE" dirty="0"/>
              <a:t>Hier beginnt man mit einem </a:t>
            </a:r>
            <a:r>
              <a:rPr lang="de-DE" dirty="0" err="1"/>
              <a:t>Seed</a:t>
            </a:r>
            <a:r>
              <a:rPr lang="de-DE" dirty="0"/>
              <a:t>, den man nach einem mathematischen Verfahren (nämlich dem linearen Kongruenzrechner) in eine Form bringt, die (scheinbare) Zufallszahlen aus dem gewünschten Bereich (z.B. von 1 bis 6) liefert.</a:t>
            </a:r>
          </a:p>
          <a:p>
            <a:r>
              <a:rPr lang="de-DE" dirty="0"/>
              <a:t>„Echte“ nicht-deterministische Zufallszahlen kann man nur mit physikalischen Experimenten erzeugen (z.B. Radio-Rauschen oder Quantenexperimente wie im Video dargestellt)</a:t>
            </a:r>
          </a:p>
          <a:p>
            <a:r>
              <a:rPr lang="de-DE" dirty="0"/>
              <a:t>Computer nutzen heute i.d.R. hybride Generatoren, die beide Methoden verbinden, um z.B. experimentell einen </a:t>
            </a:r>
            <a:r>
              <a:rPr lang="de-DE" dirty="0" err="1"/>
              <a:t>Seed</a:t>
            </a:r>
            <a:r>
              <a:rPr lang="de-DE" dirty="0"/>
              <a:t> zu erhalten und dann wie beschrieben vorzugehen.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64EE08-BB3C-D744-8622-B011D6E20A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1FAD99-34BE-324F-824B-135D51AA6E6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ere Präsentation">
  <a:themeElements>
    <a:clrScheme name="Benutzerdefiniert 2">
      <a:dk1>
        <a:srgbClr val="000000"/>
      </a:dk1>
      <a:lt1>
        <a:srgbClr val="FFFFFF"/>
      </a:lt1>
      <a:dk2>
        <a:srgbClr val="427AB5"/>
      </a:dk2>
      <a:lt2>
        <a:srgbClr val="E3DED1"/>
      </a:lt2>
      <a:accent1>
        <a:srgbClr val="BFD5F8"/>
      </a:accent1>
      <a:accent2>
        <a:srgbClr val="003B7A"/>
      </a:accent2>
      <a:accent3>
        <a:srgbClr val="427AB5"/>
      </a:accent3>
      <a:accent4>
        <a:srgbClr val="BFD5F8"/>
      </a:accent4>
      <a:accent5>
        <a:srgbClr val="003B7A"/>
      </a:accent5>
      <a:accent6>
        <a:srgbClr val="427AB5"/>
      </a:accent6>
      <a:hlink>
        <a:srgbClr val="003B7A"/>
      </a:hlink>
      <a:folHlink>
        <a:srgbClr val="003B7A"/>
      </a:folHlink>
    </a:clrScheme>
    <a:fontScheme name="Leere Präsentation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24" charset="-128"/>
          </a:defRPr>
        </a:defPPr>
      </a:lstStyle>
    </a:lnDef>
  </a:objectDefaults>
  <a:extraClrSchemeLst>
    <a:extraClrScheme>
      <a:clrScheme name="Leere Prä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ä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ä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344</Words>
  <Application>Microsoft Macintosh PowerPoint</Application>
  <PresentationFormat>A4-Papier (210 x 297 mm)</PresentationFormat>
  <Paragraphs>28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Calibri</vt:lpstr>
      <vt:lpstr>Cambria Math</vt:lpstr>
      <vt:lpstr>Century Gothic</vt:lpstr>
      <vt:lpstr>Courier</vt:lpstr>
      <vt:lpstr>Leere Präsentation</vt:lpstr>
      <vt:lpstr>Zufallszahlen</vt:lpstr>
      <vt:lpstr>Was genau treibt eigentlich zufall(n,m)?</vt:lpstr>
      <vt:lpstr>Gibt es Zufälle?</vt:lpstr>
      <vt:lpstr>Die Mathematik im Video</vt:lpstr>
      <vt:lpstr>PowerPoint-Präsentation</vt:lpstr>
    </vt:vector>
  </TitlesOfParts>
  <Company>Lupus alpha Asset Management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jbarzel</dc:creator>
  <cp:lastModifiedBy>Marcel Klinger</cp:lastModifiedBy>
  <cp:revision>2299</cp:revision>
  <cp:lastPrinted>2019-09-25T12:17:27Z</cp:lastPrinted>
  <dcterms:created xsi:type="dcterms:W3CDTF">2012-04-02T11:24:24Z</dcterms:created>
  <dcterms:modified xsi:type="dcterms:W3CDTF">2021-06-07T13:54:12Z</dcterms:modified>
</cp:coreProperties>
</file>