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65" r:id="rId5"/>
    <p:sldId id="260" r:id="rId6"/>
    <p:sldId id="266" r:id="rId7"/>
    <p:sldId id="267" r:id="rId8"/>
    <p:sldId id="268" r:id="rId9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CF84379-FB12-1A4E-B619-B9BA3AC63161}">
          <p14:sldIdLst>
            <p14:sldId id="256"/>
            <p14:sldId id="263"/>
            <p14:sldId id="264"/>
            <p14:sldId id="265"/>
            <p14:sldId id="260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340">
          <p15:clr>
            <a:srgbClr val="A4A3A4"/>
          </p15:clr>
        </p15:guide>
        <p15:guide id="4" pos="4435">
          <p15:clr>
            <a:srgbClr val="A4A3A4"/>
          </p15:clr>
        </p15:guide>
        <p15:guide id="5" pos="5297">
          <p15:clr>
            <a:srgbClr val="A4A3A4"/>
          </p15:clr>
        </p15:guide>
        <p15:guide id="6" orient="horz" pos="3113">
          <p15:clr>
            <a:srgbClr val="A4A3A4"/>
          </p15:clr>
        </p15:guide>
        <p15:guide id="7" pos="52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BB6"/>
    <a:srgbClr val="003B7B"/>
    <a:srgbClr val="EFF6FE"/>
    <a:srgbClr val="C0D6F9"/>
    <a:srgbClr val="8AB832"/>
    <a:srgbClr val="329900"/>
    <a:srgbClr val="559E3A"/>
    <a:srgbClr val="6B9F25"/>
    <a:srgbClr val="019900"/>
    <a:srgbClr val="559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1611" autoAdjust="0"/>
  </p:normalViewPr>
  <p:slideViewPr>
    <p:cSldViewPr>
      <p:cViewPr varScale="1">
        <p:scale>
          <a:sx n="120" d="100"/>
          <a:sy n="120" d="100"/>
        </p:scale>
        <p:origin x="2048" y="176"/>
      </p:cViewPr>
      <p:guideLst>
        <p:guide orient="horz" pos="3294"/>
        <p:guide pos="3120"/>
        <p:guide orient="horz" pos="3340"/>
        <p:guide pos="4435"/>
        <p:guide pos="5297"/>
        <p:guide orient="horz" pos="3113"/>
        <p:guide pos="52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4553-FBE7-554F-B8AC-FE9259A91980}" type="datetimeFigureOut">
              <a:rPr lang="de-DE" smtClean="0"/>
              <a:t>12.01.21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42ACC-499C-CD49-9C75-56CB212B3C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145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5F6B-29ED-4A73-997E-BEFE8E14B3A9}" type="datetimeFigureOut">
              <a:rPr lang="de-DE" smtClean="0"/>
              <a:t>12.01.21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76D9C-36F0-49A7-B07F-AAAC71902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1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C57D6-F6F3-E04C-B5A4-67624E91738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0F744-D36E-1A40-B59F-116E3279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44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0F744-D36E-1A40-B59F-116E32791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E06898-FD32-E747-9828-C14166D10E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542" y="1066985"/>
            <a:ext cx="8695993" cy="5040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46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3C2B77F-82AF-5943-B534-AF52BF758A29}"/>
              </a:ext>
            </a:extLst>
          </p:cNvPr>
          <p:cNvSpPr/>
          <p:nvPr userDrawn="1"/>
        </p:nvSpPr>
        <p:spPr bwMode="auto">
          <a:xfrm>
            <a:off x="0" y="-27384"/>
            <a:ext cx="9906000" cy="491487"/>
          </a:xfrm>
          <a:prstGeom prst="rect">
            <a:avLst/>
          </a:prstGeom>
          <a:gradFill flip="none" rotWithShape="1">
            <a:gsLst>
              <a:gs pos="0">
                <a:srgbClr val="EFF6FE"/>
              </a:gs>
              <a:gs pos="100000">
                <a:srgbClr val="437BB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5385048" y="458793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83DF9AE2-CCF0-6E46-8DBE-D1ADECF51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0994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16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3C2B77F-82AF-5943-B534-AF52BF758A29}"/>
              </a:ext>
            </a:extLst>
          </p:cNvPr>
          <p:cNvSpPr/>
          <p:nvPr userDrawn="1"/>
        </p:nvSpPr>
        <p:spPr bwMode="auto">
          <a:xfrm>
            <a:off x="0" y="-27384"/>
            <a:ext cx="9906000" cy="491487"/>
          </a:xfrm>
          <a:prstGeom prst="rect">
            <a:avLst/>
          </a:prstGeom>
          <a:gradFill flip="none" rotWithShape="1">
            <a:gsLst>
              <a:gs pos="0">
                <a:srgbClr val="EFF6FE"/>
              </a:gs>
              <a:gs pos="100000">
                <a:srgbClr val="437BB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5385048" y="458793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83DF9AE2-CCF0-6E46-8DBE-D1ADECF51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9087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5805E975-075B-8F4C-BE61-6449DF98BD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0769" y="2428920"/>
            <a:ext cx="8524461" cy="39783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F283E0-2D37-554E-A61F-0F8CD58057C4}"/>
              </a:ext>
            </a:extLst>
          </p:cNvPr>
          <p:cNvSpPr txBox="1"/>
          <p:nvPr userDrawn="1"/>
        </p:nvSpPr>
        <p:spPr>
          <a:xfrm>
            <a:off x="690769" y="192486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37BB6"/>
                </a:solidFill>
              </a:rPr>
              <a:t>Inhalt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384A5FA-258E-BD44-B5F3-FC1FCC8E49FD}"/>
              </a:ext>
            </a:extLst>
          </p:cNvPr>
          <p:cNvCxnSpPr/>
          <p:nvPr userDrawn="1"/>
        </p:nvCxnSpPr>
        <p:spPr>
          <a:xfrm>
            <a:off x="714302" y="2294196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>
            <a:extLst>
              <a:ext uri="{FF2B5EF4-FFF2-40B4-BE49-F238E27FC236}">
                <a16:creationId xmlns:a16="http://schemas.microsoft.com/office/drawing/2014/main" id="{3C6CE9B3-0729-1647-B243-52B0762177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7150" y="6456906"/>
            <a:ext cx="20637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4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3C2B77F-82AF-5943-B534-AF52BF758A29}"/>
              </a:ext>
            </a:extLst>
          </p:cNvPr>
          <p:cNvSpPr/>
          <p:nvPr userDrawn="1"/>
        </p:nvSpPr>
        <p:spPr bwMode="auto">
          <a:xfrm>
            <a:off x="0" y="-27384"/>
            <a:ext cx="9906000" cy="491487"/>
          </a:xfrm>
          <a:prstGeom prst="rect">
            <a:avLst/>
          </a:prstGeom>
          <a:gradFill flip="none" rotWithShape="1">
            <a:gsLst>
              <a:gs pos="0">
                <a:srgbClr val="EFF6FE"/>
              </a:gs>
              <a:gs pos="100000">
                <a:srgbClr val="437BB6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24" charset="-128"/>
            </a:endParaRP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5385048" y="458793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5805E975-075B-8F4C-BE61-6449DF98BD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0769" y="1124744"/>
            <a:ext cx="8524461" cy="527230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F283E0-2D37-554E-A61F-0F8CD58057C4}"/>
              </a:ext>
            </a:extLst>
          </p:cNvPr>
          <p:cNvSpPr txBox="1"/>
          <p:nvPr userDrawn="1"/>
        </p:nvSpPr>
        <p:spPr>
          <a:xfrm>
            <a:off x="690769" y="62068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437BB6"/>
                </a:solidFill>
              </a:rPr>
              <a:t>Zusammenfassung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384A5FA-258E-BD44-B5F3-FC1FCC8E49FD}"/>
              </a:ext>
            </a:extLst>
          </p:cNvPr>
          <p:cNvCxnSpPr/>
          <p:nvPr userDrawn="1"/>
        </p:nvCxnSpPr>
        <p:spPr>
          <a:xfrm>
            <a:off x="714302" y="990020"/>
            <a:ext cx="4520952" cy="719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7">
            <a:extLst>
              <a:ext uri="{FF2B5EF4-FFF2-40B4-BE49-F238E27FC236}">
                <a16:creationId xmlns:a16="http://schemas.microsoft.com/office/drawing/2014/main" id="{3C6CE9B3-0729-1647-B243-52B0762177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7150" y="6456906"/>
            <a:ext cx="2063750" cy="30777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8543" y="260648"/>
            <a:ext cx="8695993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8544" y="1196752"/>
            <a:ext cx="8731058" cy="489224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7850849" y="5435600"/>
            <a:ext cx="13947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3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7150" y="6456906"/>
            <a:ext cx="20637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12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D5D412-E402-7848-885F-EF12A08CA817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3" name="Rectangle 3"/>
          <p:cNvSpPr>
            <a:spLocks noChangeArrowheads="1"/>
          </p:cNvSpPr>
          <p:nvPr userDrawn="1"/>
        </p:nvSpPr>
        <p:spPr bwMode="auto">
          <a:xfrm>
            <a:off x="270013" y="6524633"/>
            <a:ext cx="48270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3B7B"/>
                </a:solidFill>
                <a:latin typeface="Century Gothic" charset="0"/>
                <a:ea typeface="Osaka" charset="0"/>
                <a:cs typeface="Osaka" charset="0"/>
              </a:rPr>
              <a:t>    Klinger </a:t>
            </a:r>
            <a:r>
              <a:rPr lang="de-DE" sz="1400" baseline="0" dirty="0">
                <a:solidFill>
                  <a:srgbClr val="003B7B"/>
                </a:solidFill>
                <a:latin typeface="Century Gothic" charset="0"/>
                <a:ea typeface="Osaka" charset="0"/>
                <a:cs typeface="Osaka" charset="0"/>
              </a:rPr>
              <a:t>– </a:t>
            </a:r>
            <a:r>
              <a:rPr lang="de-DE" sz="1400" dirty="0">
                <a:solidFill>
                  <a:srgbClr val="003B7B"/>
                </a:solidFill>
                <a:latin typeface="Century Gothic" charset="0"/>
                <a:ea typeface="Osaka" charset="0"/>
                <a:cs typeface="Osaka" charset="0"/>
              </a:rPr>
              <a:t>Algorithmische Mathematik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37836" y="6524629"/>
            <a:ext cx="4699140" cy="715"/>
          </a:xfrm>
          <a:prstGeom prst="line">
            <a:avLst/>
          </a:prstGeom>
          <a:ln>
            <a:solidFill>
              <a:srgbClr val="003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5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718" r:id="rId3"/>
    <p:sldLayoutId id="2147483719" r:id="rId4"/>
    <p:sldLayoutId id="214748372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B7B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Osaka" pitchFamily="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•"/>
        <a:defRPr sz="2000">
          <a:solidFill>
            <a:schemeClr val="tx1"/>
          </a:solidFill>
          <a:latin typeface="+mn-lt"/>
          <a:ea typeface="+mn-ea"/>
          <a:cs typeface="Osak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–"/>
        <a:defRPr sz="2000">
          <a:solidFill>
            <a:schemeClr val="tx1"/>
          </a:solidFill>
          <a:latin typeface="+mn-lt"/>
          <a:ea typeface="+mn-ea"/>
          <a:cs typeface="Osak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•"/>
        <a:defRPr sz="2000">
          <a:solidFill>
            <a:schemeClr val="tx1"/>
          </a:solidFill>
          <a:latin typeface="+mn-lt"/>
          <a:ea typeface="+mn-ea"/>
          <a:cs typeface="Osak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–"/>
        <a:defRPr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B7B"/>
        </a:buClr>
        <a:buChar char="»"/>
        <a:defRPr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0020-0190(80)90150-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5.tiff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5" Type="http://schemas.openxmlformats.org/officeDocument/2006/relationships/image" Target="../media/image3.tiff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commons.wikimedia.org/wiki/File:Tower_of_Hanoi.jpe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UMPneeBzQH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commons.wikimedia.org/wiki/File:Khajuraho_tempel_india.jpg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hrer.uni-karlsruhe.de/~za714/informatik/infkurs/alg_brek2.html" TargetMode="External"/><Relationship Id="rId5" Type="http://schemas.openxmlformats.org/officeDocument/2006/relationships/image" Target="../media/image14.tif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hippasos.com/html5/div/TuermeVonHanoi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ACAF2-16E2-334D-94A3-78197ED7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Türme von Hanoi (Teil 2)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7224B7-EDB8-134E-9CC1-6254A624D35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Für das bereits bekannte mathematische Knobelspiel „Türme von Hanoi“ wurde bereits ein rekursiver Algorithmus zur Lösung des Problems vorgestellt.</a:t>
            </a:r>
          </a:p>
          <a:p>
            <a:r>
              <a:rPr lang="de-DE" dirty="0"/>
              <a:t>In diesem Video wird eine iterative Formulierung eines entsprechenden Algorithmus gezeigt.</a:t>
            </a:r>
          </a:p>
          <a:p>
            <a:r>
              <a:rPr lang="de-DE" dirty="0"/>
              <a:t>Auf diese Weise ist es einfach, das Problem auch händisch zu lösen.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D702E63-D09E-AA4B-BAF4-05B1F20F3A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C57D6-F6F3-E04C-B5A4-67624E91738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5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11A30B-F309-9D41-AE06-6626BC8A6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24916A-F9C0-B147-AE10-9A7D096B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Geht das auch iterativ?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06BD3B-B2D1-A544-B162-EF3E98F4908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543" y="980728"/>
            <a:ext cx="3816426" cy="5040784"/>
          </a:xfrm>
        </p:spPr>
        <p:txBody>
          <a:bodyPr/>
          <a:lstStyle/>
          <a:p>
            <a:r>
              <a:rPr lang="de-DE" dirty="0"/>
              <a:t>Der iterative Algorithmus wurde erst 1980 von </a:t>
            </a:r>
            <a:r>
              <a:rPr lang="de-DE" dirty="0" err="1"/>
              <a:t>Buneman</a:t>
            </a:r>
            <a:r>
              <a:rPr lang="de-DE" dirty="0"/>
              <a:t> &amp; Levy veröffentlicht. Zuvor gab es nur den rekursiven Algorithmus.</a:t>
            </a:r>
          </a:p>
          <a:p>
            <a:r>
              <a:rPr lang="de-DE" dirty="0"/>
              <a:t>Diese iterative Variante ist jünger als die rekursive.</a:t>
            </a:r>
          </a:p>
          <a:p>
            <a:r>
              <a:rPr lang="de-DE" dirty="0"/>
              <a:t>Es handelt sich nur um eine andere Beschreibung des Verfahrens zur systematischen Lösungsfindung.</a:t>
            </a:r>
          </a:p>
          <a:p>
            <a:r>
              <a:rPr lang="de-DE" dirty="0"/>
              <a:t>Beide Algorithmen (rekursiver und iterativer) sind </a:t>
            </a:r>
            <a:r>
              <a:rPr lang="de-DE" i="1" dirty="0">
                <a:solidFill>
                  <a:srgbClr val="437BB6"/>
                </a:solidFill>
              </a:rPr>
              <a:t>mathematisch äquivalent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BE0797-7B71-534E-B8AF-B9626E00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528" y="358924"/>
            <a:ext cx="4957372" cy="5748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FD12F97-1953-F340-8786-0E97DA16F0E8}"/>
              </a:ext>
            </a:extLst>
          </p:cNvPr>
          <p:cNvSpPr txBox="1"/>
          <p:nvPr/>
        </p:nvSpPr>
        <p:spPr>
          <a:xfrm>
            <a:off x="4990196" y="6503072"/>
            <a:ext cx="26869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>
                <a:hlinkClick r:id="rId3"/>
              </a:rPr>
              <a:t>https://doi.org/10.1016/0020-0190(80)90150-7</a:t>
            </a:r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36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D0EE7D96-3C6B-5741-AF50-24FF24FE100B}"/>
                  </a:ext>
                </a:extLst>
              </p:cNvPr>
              <p:cNvSpPr txBox="1"/>
              <p:nvPr/>
            </p:nvSpPr>
            <p:spPr>
              <a:xfrm>
                <a:off x="5958668" y="1893231"/>
                <a:ext cx="3589444" cy="34163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latin typeface="Courier" charset="0"/>
                    <a:ea typeface="Courier" charset="0"/>
                    <a:cs typeface="Courier" charset="0"/>
                  </a:rPr>
                  <a:t>HANOI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(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WENN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mod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2 = 0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SOLANGE HÖHE(C)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≠</m:t>
                    </m:r>
                  </m:oMath>
                </a14:m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BEWEGE_LEGAL(A, B)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BEWEGE_LEGAL(A, C)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BEWEGE_LEGAL(B, C)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WENN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mod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2 = 1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SOLANGE HÖHE(C)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ourier" charset="0"/>
                        <a:cs typeface="Courier" charset="0"/>
                      </a:rPr>
                      <m:t>≠</m:t>
                    </m:r>
                  </m:oMath>
                </a14:m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BEWEGE_LEGAL(A, C)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BEWEGE_LEGAL(A, B)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BEWEGE_LEGAL(C, B)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RETURN 0</a:t>
                </a: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</p:txBody>
          </p:sp>
        </mc:Choice>
        <mc:Fallback xmlns="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D0EE7D96-3C6B-5741-AF50-24FF24FE1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668" y="1893231"/>
                <a:ext cx="3589444" cy="3416320"/>
              </a:xfrm>
              <a:prstGeom prst="rect">
                <a:avLst/>
              </a:prstGeom>
              <a:blipFill>
                <a:blip r:embed="rId2"/>
                <a:stretch>
                  <a:fillRect l="-697" t="-366" b="-1099"/>
                </a:stretch>
              </a:blipFill>
              <a:ln w="381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B63178-7CDB-0E4B-9064-B47C03206E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D5AEF9-98C0-314E-9805-6EC27B46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Iterativer Algorithmus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9E38EF10-40AA-EE43-8CCA-2D3A1BAF92E6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244553" y="1524760"/>
                <a:ext cx="3290426" cy="504078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ist Anzahl der Scheiben.</a:t>
                </a:r>
              </a:p>
              <a:p>
                <a:r>
                  <a:rPr lang="de-DE" dirty="0"/>
                  <a:t>Zu Beginn befinden</a:t>
                </a:r>
                <a:br>
                  <a:rPr lang="de-DE" dirty="0"/>
                </a:br>
                <a:r>
                  <a:rPr lang="de-DE" dirty="0"/>
                  <a:t>sich alle Scheiben auf dem linken Stab.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BEWEGE_LEGAL(X,Y)</a:t>
                </a:r>
                <a:r>
                  <a:rPr lang="de-DE" dirty="0"/>
                  <a:t> bewegt die oberste Scheibe von </a:t>
                </a:r>
                <a:r>
                  <a:rPr lang="de-DE" dirty="0">
                    <a:latin typeface="Courier" pitchFamily="2" charset="0"/>
                  </a:rPr>
                  <a:t>X</a:t>
                </a:r>
                <a:r>
                  <a:rPr lang="de-DE" dirty="0"/>
                  <a:t> nach </a:t>
                </a:r>
                <a:r>
                  <a:rPr lang="de-DE" dirty="0">
                    <a:latin typeface="Courier" pitchFamily="2" charset="0"/>
                  </a:rPr>
                  <a:t>Y</a:t>
                </a:r>
                <a:r>
                  <a:rPr lang="de-DE" dirty="0"/>
                  <a:t> bzw. </a:t>
                </a:r>
                <a:r>
                  <a:rPr lang="de-DE" dirty="0">
                    <a:latin typeface="Courier" pitchFamily="2" charset="0"/>
                  </a:rPr>
                  <a:t>Y</a:t>
                </a:r>
                <a:r>
                  <a:rPr lang="de-DE" dirty="0"/>
                  <a:t> nach </a:t>
                </a:r>
                <a:r>
                  <a:rPr lang="de-DE" dirty="0">
                    <a:latin typeface="Courier" pitchFamily="2" charset="0"/>
                  </a:rPr>
                  <a:t>X</a:t>
                </a:r>
                <a:r>
                  <a:rPr lang="de-DE" dirty="0"/>
                  <a:t>, je nachdem welcher Zug erlaubt ist.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9E38EF10-40AA-EE43-8CCA-2D3A1BAF92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244553" y="1524760"/>
                <a:ext cx="3290426" cy="5040784"/>
              </a:xfrm>
              <a:blipFill>
                <a:blip r:embed="rId3"/>
                <a:stretch>
                  <a:fillRect l="-1538" t="-7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714C1CE4-04BE-1741-9585-7E5482A31331}"/>
              </a:ext>
            </a:extLst>
          </p:cNvPr>
          <p:cNvSpPr/>
          <p:nvPr/>
        </p:nvSpPr>
        <p:spPr>
          <a:xfrm>
            <a:off x="3542630" y="1683465"/>
            <a:ext cx="1894725" cy="4773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6">
            <a:extLst>
              <a:ext uri="{FF2B5EF4-FFF2-40B4-BE49-F238E27FC236}">
                <a16:creationId xmlns:a16="http://schemas.microsoft.com/office/drawing/2014/main" id="{B35C16B0-2114-3A46-BE2C-5775E0DAB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341" y="2571983"/>
            <a:ext cx="1387570" cy="424943"/>
          </a:xfrm>
          <a:prstGeom prst="rect">
            <a:avLst/>
          </a:prstGeom>
        </p:spPr>
      </p:pic>
      <p:pic>
        <p:nvPicPr>
          <p:cNvPr id="10" name="Bild 7">
            <a:extLst>
              <a:ext uri="{FF2B5EF4-FFF2-40B4-BE49-F238E27FC236}">
                <a16:creationId xmlns:a16="http://schemas.microsoft.com/office/drawing/2014/main" id="{9239BF82-2F9B-1845-B906-4746D4EF8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760" y="2999746"/>
            <a:ext cx="1387570" cy="424943"/>
          </a:xfrm>
          <a:prstGeom prst="rect">
            <a:avLst/>
          </a:prstGeom>
        </p:spPr>
      </p:pic>
      <p:pic>
        <p:nvPicPr>
          <p:cNvPr id="11" name="Bild 8">
            <a:extLst>
              <a:ext uri="{FF2B5EF4-FFF2-40B4-BE49-F238E27FC236}">
                <a16:creationId xmlns:a16="http://schemas.microsoft.com/office/drawing/2014/main" id="{DBD002CF-87A7-E942-A361-58ADD9DC5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760" y="3422435"/>
            <a:ext cx="1387570" cy="424943"/>
          </a:xfrm>
          <a:prstGeom prst="rect">
            <a:avLst/>
          </a:prstGeom>
        </p:spPr>
      </p:pic>
      <p:pic>
        <p:nvPicPr>
          <p:cNvPr id="12" name="Bild 9">
            <a:extLst>
              <a:ext uri="{FF2B5EF4-FFF2-40B4-BE49-F238E27FC236}">
                <a16:creationId xmlns:a16="http://schemas.microsoft.com/office/drawing/2014/main" id="{EFD9F909-9C8B-7C46-831A-EA3E51DFB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760" y="3832681"/>
            <a:ext cx="1387570" cy="424943"/>
          </a:xfrm>
          <a:prstGeom prst="rect">
            <a:avLst/>
          </a:prstGeom>
        </p:spPr>
      </p:pic>
      <p:pic>
        <p:nvPicPr>
          <p:cNvPr id="13" name="Bild 10">
            <a:extLst>
              <a:ext uri="{FF2B5EF4-FFF2-40B4-BE49-F238E27FC236}">
                <a16:creationId xmlns:a16="http://schemas.microsoft.com/office/drawing/2014/main" id="{811566F9-3023-164F-BF1B-A86040242A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1760" y="4242927"/>
            <a:ext cx="1387570" cy="424943"/>
          </a:xfrm>
          <a:prstGeom prst="rect">
            <a:avLst/>
          </a:prstGeom>
        </p:spPr>
      </p:pic>
      <p:pic>
        <p:nvPicPr>
          <p:cNvPr id="14" name="Bild 11">
            <a:extLst>
              <a:ext uri="{FF2B5EF4-FFF2-40B4-BE49-F238E27FC236}">
                <a16:creationId xmlns:a16="http://schemas.microsoft.com/office/drawing/2014/main" id="{ACC0C2BB-E394-A04D-8E5D-46B709D3D6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760" y="4680313"/>
            <a:ext cx="1387570" cy="424943"/>
          </a:xfrm>
          <a:prstGeom prst="rect">
            <a:avLst/>
          </a:prstGeom>
        </p:spPr>
      </p:pic>
      <p:pic>
        <p:nvPicPr>
          <p:cNvPr id="15" name="Bild 12">
            <a:extLst>
              <a:ext uri="{FF2B5EF4-FFF2-40B4-BE49-F238E27FC236}">
                <a16:creationId xmlns:a16="http://schemas.microsoft.com/office/drawing/2014/main" id="{589A5345-0792-DC44-845D-83EB8D5BE3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1760" y="5130141"/>
            <a:ext cx="1387570" cy="424943"/>
          </a:xfrm>
          <a:prstGeom prst="rect">
            <a:avLst/>
          </a:prstGeom>
        </p:spPr>
      </p:pic>
      <p:pic>
        <p:nvPicPr>
          <p:cNvPr id="16" name="Bild 13">
            <a:extLst>
              <a:ext uri="{FF2B5EF4-FFF2-40B4-BE49-F238E27FC236}">
                <a16:creationId xmlns:a16="http://schemas.microsoft.com/office/drawing/2014/main" id="{31F2585C-B43F-CD49-ACB6-D3F0C02A7A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760" y="5550576"/>
            <a:ext cx="1387570" cy="42494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14F9246-A06F-E54E-920D-E8575A8C6947}"/>
              </a:ext>
            </a:extLst>
          </p:cNvPr>
          <p:cNvSpPr txBox="1"/>
          <p:nvPr/>
        </p:nvSpPr>
        <p:spPr>
          <a:xfrm>
            <a:off x="5507341" y="1949161"/>
            <a:ext cx="4603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1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2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3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4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5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6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7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8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9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10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11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12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3AF12C-4DFD-D64F-A28D-47E884E97305}"/>
              </a:ext>
            </a:extLst>
          </p:cNvPr>
          <p:cNvSpPr txBox="1"/>
          <p:nvPr/>
        </p:nvSpPr>
        <p:spPr>
          <a:xfrm>
            <a:off x="3598854" y="26388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9440251-5BE2-FC4A-B689-29255CAAC7B4}"/>
              </a:ext>
            </a:extLst>
          </p:cNvPr>
          <p:cNvSpPr txBox="1"/>
          <p:nvPr/>
        </p:nvSpPr>
        <p:spPr>
          <a:xfrm>
            <a:off x="3594801" y="29924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E82F9F8-65AE-F443-A5CD-2B78ECF0883D}"/>
              </a:ext>
            </a:extLst>
          </p:cNvPr>
          <p:cNvSpPr txBox="1"/>
          <p:nvPr/>
        </p:nvSpPr>
        <p:spPr>
          <a:xfrm>
            <a:off x="3594801" y="34277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EE419F6-3113-6248-BBE6-FCD1DBDFFDF0}"/>
              </a:ext>
            </a:extLst>
          </p:cNvPr>
          <p:cNvSpPr txBox="1"/>
          <p:nvPr/>
        </p:nvSpPr>
        <p:spPr>
          <a:xfrm>
            <a:off x="3598854" y="38242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62C6BF8-B199-AA47-B596-A687E29BBB00}"/>
              </a:ext>
            </a:extLst>
          </p:cNvPr>
          <p:cNvSpPr txBox="1"/>
          <p:nvPr/>
        </p:nvSpPr>
        <p:spPr>
          <a:xfrm>
            <a:off x="3598854" y="42418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4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7AC1B35-A429-224E-A203-988A741F0833}"/>
              </a:ext>
            </a:extLst>
          </p:cNvPr>
          <p:cNvSpPr txBox="1"/>
          <p:nvPr/>
        </p:nvSpPr>
        <p:spPr>
          <a:xfrm>
            <a:off x="3607014" y="46656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5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170FAF4-0608-8E4D-975A-B1D355AF4DCB}"/>
              </a:ext>
            </a:extLst>
          </p:cNvPr>
          <p:cNvSpPr txBox="1"/>
          <p:nvPr/>
        </p:nvSpPr>
        <p:spPr>
          <a:xfrm>
            <a:off x="3602961" y="5112195"/>
            <a:ext cx="28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6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CF6CAFB0-F494-3945-898A-2BB2C323027C}"/>
              </a:ext>
            </a:extLst>
          </p:cNvPr>
          <p:cNvSpPr txBox="1"/>
          <p:nvPr/>
        </p:nvSpPr>
        <p:spPr>
          <a:xfrm>
            <a:off x="3598854" y="55824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7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3B64981-E9FD-5A4F-8CBB-F2752A01EAE0}"/>
              </a:ext>
            </a:extLst>
          </p:cNvPr>
          <p:cNvSpPr txBox="1"/>
          <p:nvPr/>
        </p:nvSpPr>
        <p:spPr>
          <a:xfrm rot="18704698" flipH="1">
            <a:off x="3514717" y="1888619"/>
            <a:ext cx="8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Schritt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BDACC34-4653-384C-AB87-9364172664FA}"/>
              </a:ext>
            </a:extLst>
          </p:cNvPr>
          <p:cNvSpPr txBox="1"/>
          <p:nvPr/>
        </p:nvSpPr>
        <p:spPr>
          <a:xfrm rot="18591495" flipH="1">
            <a:off x="4229660" y="1911582"/>
            <a:ext cx="103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Zustand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017FFE4-9512-D642-812B-BDC96A574ED2}"/>
              </a:ext>
            </a:extLst>
          </p:cNvPr>
          <p:cNvSpPr txBox="1"/>
          <p:nvPr/>
        </p:nvSpPr>
        <p:spPr>
          <a:xfrm>
            <a:off x="5517531" y="5623726"/>
            <a:ext cx="3937232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Hier gibt es inhaltlich keinen Grund für</a:t>
            </a:r>
          </a:p>
          <a:p>
            <a:r>
              <a:rPr lang="de-DE" sz="1600" dirty="0"/>
              <a:t>einen Ausgabewert. Manchmal schreibt</a:t>
            </a:r>
          </a:p>
          <a:p>
            <a:r>
              <a:rPr lang="de-DE" sz="1600" dirty="0"/>
              <a:t>man dann einfach „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RETURN 0</a:t>
            </a:r>
            <a:r>
              <a:rPr lang="de-DE" sz="1600" dirty="0"/>
              <a:t>“, um zu</a:t>
            </a:r>
            <a:br>
              <a:rPr lang="de-DE" sz="1600" dirty="0"/>
            </a:br>
            <a:r>
              <a:rPr lang="de-DE" sz="1600" dirty="0"/>
              <a:t>zeigen, dass der Algorithmus beendet ist.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0FFCC93-8709-3340-B82A-7F2D7F42C40F}"/>
              </a:ext>
            </a:extLst>
          </p:cNvPr>
          <p:cNvSpPr txBox="1"/>
          <p:nvPr/>
        </p:nvSpPr>
        <p:spPr>
          <a:xfrm>
            <a:off x="3992613" y="5936909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A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2EF656D-8D88-9D48-85DD-9ABBF75FF1FB}"/>
              </a:ext>
            </a:extLst>
          </p:cNvPr>
          <p:cNvSpPr txBox="1"/>
          <p:nvPr/>
        </p:nvSpPr>
        <p:spPr>
          <a:xfrm>
            <a:off x="4406906" y="5948562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/>
              <a:t>B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FC64E7D-AE73-CF4E-AD61-2C6DC60C56D3}"/>
              </a:ext>
            </a:extLst>
          </p:cNvPr>
          <p:cNvSpPr txBox="1"/>
          <p:nvPr/>
        </p:nvSpPr>
        <p:spPr>
          <a:xfrm>
            <a:off x="4783037" y="59471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/>
              <a:t>C</a:t>
            </a:r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67D7838-25B7-A24F-B2CB-46F51A5353BE}"/>
              </a:ext>
            </a:extLst>
          </p:cNvPr>
          <p:cNvSpPr/>
          <p:nvPr/>
        </p:nvSpPr>
        <p:spPr>
          <a:xfrm>
            <a:off x="5965430" y="1976979"/>
            <a:ext cx="1128490" cy="26982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3F60919-25F6-8744-898C-95AA277C04B5}"/>
              </a:ext>
            </a:extLst>
          </p:cNvPr>
          <p:cNvSpPr/>
          <p:nvPr/>
        </p:nvSpPr>
        <p:spPr>
          <a:xfrm>
            <a:off x="6263379" y="2211233"/>
            <a:ext cx="2281569" cy="26982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715668E-7B03-3944-99E1-295BBA5BDF37}"/>
              </a:ext>
            </a:extLst>
          </p:cNvPr>
          <p:cNvSpPr/>
          <p:nvPr/>
        </p:nvSpPr>
        <p:spPr>
          <a:xfrm>
            <a:off x="6270569" y="3589890"/>
            <a:ext cx="2281569" cy="26982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5FCCDF7-65C1-564C-A1C6-EC5647E59350}"/>
              </a:ext>
            </a:extLst>
          </p:cNvPr>
          <p:cNvSpPr/>
          <p:nvPr/>
        </p:nvSpPr>
        <p:spPr>
          <a:xfrm>
            <a:off x="6613478" y="3869793"/>
            <a:ext cx="2708917" cy="26982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4B9A962-E3CD-5D49-BC7B-E425328DBEBB}"/>
              </a:ext>
            </a:extLst>
          </p:cNvPr>
          <p:cNvSpPr/>
          <p:nvPr/>
        </p:nvSpPr>
        <p:spPr>
          <a:xfrm>
            <a:off x="6836963" y="4146330"/>
            <a:ext cx="2472060" cy="26982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5C6018C-A2B0-6E4B-9D12-8245AEAAB061}"/>
              </a:ext>
            </a:extLst>
          </p:cNvPr>
          <p:cNvSpPr/>
          <p:nvPr/>
        </p:nvSpPr>
        <p:spPr>
          <a:xfrm>
            <a:off x="6829544" y="4390838"/>
            <a:ext cx="2472060" cy="26982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F04DD1A-4ABD-B448-9C83-E2943B682423}"/>
              </a:ext>
            </a:extLst>
          </p:cNvPr>
          <p:cNvSpPr/>
          <p:nvPr/>
        </p:nvSpPr>
        <p:spPr>
          <a:xfrm>
            <a:off x="6822125" y="4653254"/>
            <a:ext cx="2472060" cy="26982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98BA632-016D-ED4C-B1CD-56070D3EC30C}"/>
              </a:ext>
            </a:extLst>
          </p:cNvPr>
          <p:cNvSpPr/>
          <p:nvPr/>
        </p:nvSpPr>
        <p:spPr>
          <a:xfrm>
            <a:off x="5965430" y="4968547"/>
            <a:ext cx="1200222" cy="26982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19E15A4-11CC-0F4D-BE79-F8ECBEDEC508}"/>
              </a:ext>
            </a:extLst>
          </p:cNvPr>
          <p:cNvCxnSpPr>
            <a:cxnSpLocks/>
          </p:cNvCxnSpPr>
          <p:nvPr/>
        </p:nvCxnSpPr>
        <p:spPr>
          <a:xfrm>
            <a:off x="7401272" y="1567633"/>
            <a:ext cx="0" cy="29544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3E8B7F6A-735D-684A-A968-7E1EB418E2B7}"/>
              </a:ext>
            </a:extLst>
          </p:cNvPr>
          <p:cNvCxnSpPr>
            <a:cxnSpLocks/>
          </p:cNvCxnSpPr>
          <p:nvPr/>
        </p:nvCxnSpPr>
        <p:spPr>
          <a:xfrm flipV="1">
            <a:off x="6294467" y="5365695"/>
            <a:ext cx="0" cy="2711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58CF5E38-5A29-0541-A3C2-53ABC8E8DE80}"/>
                  </a:ext>
                </a:extLst>
              </p:cNvPr>
              <p:cNvSpPr txBox="1"/>
              <p:nvPr/>
            </p:nvSpPr>
            <p:spPr>
              <a:xfrm>
                <a:off x="5151565" y="963989"/>
                <a:ext cx="4669163" cy="5847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00" dirty="0"/>
                  <a:t>Es wird ein unterschiedlicher Teil des Algorithmus</a:t>
                </a:r>
              </a:p>
              <a:p>
                <a:r>
                  <a:rPr lang="de-DE" sz="1600" dirty="0"/>
                  <a:t>aktiv, je nachdem, ob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1600" dirty="0"/>
                  <a:t> gerade oder ungerade ist.</a:t>
                </a:r>
              </a:p>
            </p:txBody>
          </p:sp>
        </mc:Choice>
        <mc:Fallback xmlns="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58CF5E38-5A29-0541-A3C2-53ABC8E8D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65" y="963989"/>
                <a:ext cx="4669163" cy="584775"/>
              </a:xfrm>
              <a:prstGeom prst="rect">
                <a:avLst/>
              </a:prstGeom>
              <a:blipFill>
                <a:blip r:embed="rId12"/>
                <a:stretch>
                  <a:fillRect l="-270" b="-10000"/>
                </a:stretch>
              </a:blipFill>
              <a:ln w="38100">
                <a:solidFill>
                  <a:schemeClr val="tx2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C84F851A-946D-0445-815E-9B8652CD39BE}"/>
                  </a:ext>
                </a:extLst>
              </p:cNvPr>
              <p:cNvSpPr txBox="1"/>
              <p:nvPr/>
            </p:nvSpPr>
            <p:spPr>
              <a:xfrm>
                <a:off x="5151565" y="60535"/>
                <a:ext cx="4669163" cy="8309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Achtung: </a:t>
                </a:r>
                <a:r>
                  <a:rPr lang="de-DE" sz="1600" dirty="0">
                    <a:latin typeface="Courier" charset="0"/>
                    <a:ea typeface="Courier" charset="0"/>
                    <a:cs typeface="Courier" charset="0"/>
                  </a:rPr>
                  <a:t>BEWEGE_LEGAL(X,Y)</a:t>
                </a:r>
                <a:r>
                  <a:rPr lang="de-DE" sz="1600" dirty="0"/>
                  <a:t> muss so gemacht sein, dass erkannt wird, sollte der Turm bereits komplett bei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1600" dirty="0"/>
                  <a:t> angekommen sein.</a:t>
                </a:r>
              </a:p>
            </p:txBody>
          </p:sp>
        </mc:Choice>
        <mc:Fallback xmlns="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C84F851A-946D-0445-815E-9B8652CD3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65" y="60535"/>
                <a:ext cx="4669163" cy="830997"/>
              </a:xfrm>
              <a:prstGeom prst="rect">
                <a:avLst/>
              </a:prstGeom>
              <a:blipFill>
                <a:blip r:embed="rId13"/>
                <a:stretch>
                  <a:fillRect l="-270" t="-1449" b="-7246"/>
                </a:stretch>
              </a:blipFill>
              <a:ln w="38100">
                <a:solidFill>
                  <a:srgbClr val="FF0000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39ED094D-F33B-BD4D-828A-F7B8D3DBFE52}"/>
                  </a:ext>
                </a:extLst>
              </p:cNvPr>
              <p:cNvSpPr txBox="1"/>
              <p:nvPr/>
            </p:nvSpPr>
            <p:spPr>
              <a:xfrm>
                <a:off x="5955092" y="1893231"/>
                <a:ext cx="3589444" cy="34163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latin typeface="Courier" charset="0"/>
                    <a:ea typeface="Courier" charset="0"/>
                    <a:cs typeface="Courier" charset="0"/>
                  </a:rPr>
                  <a:t>HANOI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(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WENN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mod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2 = 0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SOLANGE HÖHE(C)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≠</m:t>
                    </m:r>
                  </m:oMath>
                </a14:m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BEWEGE_LEGAL(A, B)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BEWEGE_LEGAL(A, C)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BEWEGE_LEGAL(B, C)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WENN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mod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2 = 1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SOLANGE HÖHE(C)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ourier" charset="0"/>
                        <a:cs typeface="Courier" charset="0"/>
                      </a:rPr>
                      <m:t>≠</m:t>
                    </m:r>
                  </m:oMath>
                </a14:m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BEWEGE_LEGAL(A, C)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BEWEGE_LEGAL(A, B)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    BEWEGE_LEGAL(C, B)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RETURN 0</a:t>
                </a: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</p:txBody>
          </p:sp>
        </mc:Choice>
        <mc:Fallback xmlns=""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39ED094D-F33B-BD4D-828A-F7B8D3DBF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92" y="1893231"/>
                <a:ext cx="3589444" cy="3416320"/>
              </a:xfrm>
              <a:prstGeom prst="rect">
                <a:avLst/>
              </a:prstGeom>
              <a:blipFill>
                <a:blip r:embed="rId14"/>
                <a:stretch>
                  <a:fillRect l="-1045" t="-366" b="-1099"/>
                </a:stretch>
              </a:blipFill>
              <a:ln w="381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7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42" grpId="0" animBg="1"/>
      <p:bldP spid="43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2847BF3-4015-7040-9040-0F2239394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A2F18F-5553-C948-A145-15766634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Iterativer Algorithmus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73AAC3-0B96-B640-86AD-7BF91BD8FE0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Es gibt auch eine alternative Schreibweise</a:t>
            </a:r>
            <a:br>
              <a:rPr lang="de-DE" dirty="0"/>
            </a:br>
            <a:r>
              <a:rPr lang="de-DE" dirty="0"/>
              <a:t>für den iterativen Algorithmus.</a:t>
            </a:r>
          </a:p>
          <a:p>
            <a:r>
              <a:rPr lang="de-DE" dirty="0"/>
              <a:t>Diese kann man sich deutlich besser merken.</a:t>
            </a:r>
          </a:p>
          <a:p>
            <a:r>
              <a:rPr lang="de-DE" dirty="0"/>
              <a:t>Wir ordnen die drei Stäbe nun imaginär</a:t>
            </a:r>
            <a:br>
              <a:rPr lang="de-DE" dirty="0"/>
            </a:br>
            <a:r>
              <a:rPr lang="de-DE" dirty="0"/>
              <a:t>auf einem Kreis im Uhrzeigersinn an.</a:t>
            </a:r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80B9B44-ABE7-CB4F-A0F9-EB7A6D160FBA}"/>
              </a:ext>
            </a:extLst>
          </p:cNvPr>
          <p:cNvGrpSpPr/>
          <p:nvPr/>
        </p:nvGrpSpPr>
        <p:grpSpPr>
          <a:xfrm>
            <a:off x="6875486" y="423310"/>
            <a:ext cx="2610162" cy="2488708"/>
            <a:chOff x="6364966" y="1001192"/>
            <a:chExt cx="1550891" cy="15542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5D06C9-6556-5F4F-84B2-FB1E8E9F68E3}"/>
                </a:ext>
              </a:extLst>
            </p:cNvPr>
            <p:cNvSpPr/>
            <p:nvPr/>
          </p:nvSpPr>
          <p:spPr>
            <a:xfrm>
              <a:off x="6524249" y="1799827"/>
              <a:ext cx="1036910" cy="4646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Zylinder 5">
              <a:extLst>
                <a:ext uri="{FF2B5EF4-FFF2-40B4-BE49-F238E27FC236}">
                  <a16:creationId xmlns:a16="http://schemas.microsoft.com/office/drawing/2014/main" id="{D2E3106A-25F5-0947-88DB-0E85597E0168}"/>
                </a:ext>
              </a:extLst>
            </p:cNvPr>
            <p:cNvSpPr/>
            <p:nvPr/>
          </p:nvSpPr>
          <p:spPr>
            <a:xfrm>
              <a:off x="6909038" y="1196676"/>
              <a:ext cx="187690" cy="642017"/>
            </a:xfrm>
            <a:prstGeom prst="can">
              <a:avLst/>
            </a:prstGeom>
            <a:solidFill>
              <a:srgbClr val="7E4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Zylinder 6">
              <a:extLst>
                <a:ext uri="{FF2B5EF4-FFF2-40B4-BE49-F238E27FC236}">
                  <a16:creationId xmlns:a16="http://schemas.microsoft.com/office/drawing/2014/main" id="{F7EC62CD-75CA-1C4E-8084-38F125CAFA97}"/>
                </a:ext>
              </a:extLst>
            </p:cNvPr>
            <p:cNvSpPr/>
            <p:nvPr/>
          </p:nvSpPr>
          <p:spPr>
            <a:xfrm>
              <a:off x="6636435" y="1622475"/>
              <a:ext cx="189485" cy="642017"/>
            </a:xfrm>
            <a:prstGeom prst="can">
              <a:avLst/>
            </a:prstGeom>
            <a:solidFill>
              <a:srgbClr val="7E4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Zylinder 7">
              <a:extLst>
                <a:ext uri="{FF2B5EF4-FFF2-40B4-BE49-F238E27FC236}">
                  <a16:creationId xmlns:a16="http://schemas.microsoft.com/office/drawing/2014/main" id="{F464B746-97D0-744F-9EB6-16ECBE9BAFA2}"/>
                </a:ext>
              </a:extLst>
            </p:cNvPr>
            <p:cNvSpPr/>
            <p:nvPr/>
          </p:nvSpPr>
          <p:spPr>
            <a:xfrm>
              <a:off x="7399062" y="1544464"/>
              <a:ext cx="195471" cy="642017"/>
            </a:xfrm>
            <a:prstGeom prst="can">
              <a:avLst/>
            </a:prstGeom>
            <a:solidFill>
              <a:srgbClr val="7E4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DADCCB22-F036-984E-A78F-C0ED30B92767}"/>
                    </a:ext>
                  </a:extLst>
                </p:cNvPr>
                <p:cNvSpPr txBox="1"/>
                <p:nvPr/>
              </p:nvSpPr>
              <p:spPr>
                <a:xfrm>
                  <a:off x="6981394" y="1001192"/>
                  <a:ext cx="3969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DADCCB22-F036-984E-A78F-C0ED30B92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1394" y="1001192"/>
                  <a:ext cx="39690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53020386-84C0-724C-89E4-47621E57A2C8}"/>
                    </a:ext>
                  </a:extLst>
                </p:cNvPr>
                <p:cNvSpPr txBox="1"/>
                <p:nvPr/>
              </p:nvSpPr>
              <p:spPr>
                <a:xfrm>
                  <a:off x="7508566" y="2046549"/>
                  <a:ext cx="4072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53020386-84C0-724C-89E4-47621E57A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8566" y="2046549"/>
                  <a:ext cx="40729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524CB632-10AE-9049-B2FE-8DAD28B3B572}"/>
                    </a:ext>
                  </a:extLst>
                </p:cNvPr>
                <p:cNvSpPr txBox="1"/>
                <p:nvPr/>
              </p:nvSpPr>
              <p:spPr>
                <a:xfrm>
                  <a:off x="6364966" y="2179820"/>
                  <a:ext cx="295483" cy="375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524CB632-10AE-9049-B2FE-8DAD28B3B5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966" y="2179820"/>
                  <a:ext cx="295483" cy="3755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95D226E-9002-624D-8DCE-07061AC0313B}"/>
                  </a:ext>
                </a:extLst>
              </p:cNvPr>
              <p:cNvSpPr txBox="1"/>
              <p:nvPr/>
            </p:nvSpPr>
            <p:spPr>
              <a:xfrm>
                <a:off x="1036071" y="3040078"/>
                <a:ext cx="5458546" cy="31393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  <a:prstDash val="sysDot"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latin typeface="Courier" charset="0"/>
                    <a:ea typeface="Courier" charset="0"/>
                    <a:cs typeface="Courier" charset="0"/>
                  </a:rPr>
                  <a:t>HANOI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(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)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WENN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mod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2 = 0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richtung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= „IM“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  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WENN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mod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2 = 1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richtung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= „GEGEN DEN“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SOLANGE HÖHE(C)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ourier" charset="0"/>
                        <a:cs typeface="Courier" charset="0"/>
                      </a:rPr>
                      <m:t>≠</m:t>
                    </m:r>
                  </m:oMath>
                </a14:m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VERSCHIEBE SCHEIBE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richtung</a:t>
                </a: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UHRZEIGERSINN UM EINEN PLATZ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WENN SCHEIBE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≠</m:t>
                    </m:r>
                  </m:oMath>
                </a14:m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</a:t>
                </a:r>
                <a:r>
                  <a:rPr lang="de-DE" dirty="0" err="1">
                    <a:latin typeface="Courier" charset="0"/>
                    <a:ea typeface="Courier" charset="0"/>
                    <a:cs typeface="Courier" charset="0"/>
                  </a:rPr>
                  <a:t>n</a:t>
                </a:r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VERSCHIEBBAR DANN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     VERSCHIEBE SCHEIBE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charset="0"/>
                        <a:ea typeface="Courier" charset="0"/>
                        <a:cs typeface="Courier" charset="0"/>
                      </a:rPr>
                      <m:t>≠</m:t>
                    </m:r>
                  </m:oMath>
                </a14:m>
                <a:r>
                  <a:rPr lang="de-DE" dirty="0">
                    <a:latin typeface="Courier" charset="0"/>
                    <a:ea typeface="Courier" charset="0"/>
                    <a:cs typeface="Courier" charset="0"/>
                  </a:rPr>
                  <a:t> n</a:t>
                </a:r>
              </a:p>
              <a:p>
                <a:r>
                  <a:rPr lang="de-DE" dirty="0">
                    <a:latin typeface="Courier" charset="0"/>
                    <a:ea typeface="Courier" charset="0"/>
                    <a:cs typeface="Courier" charset="0"/>
                    <a:sym typeface="Wingdings"/>
                  </a:rPr>
                  <a:t>RETURN 0</a:t>
                </a: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95D226E-9002-624D-8DCE-07061AC03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71" y="3040078"/>
                <a:ext cx="5458546" cy="3139321"/>
              </a:xfrm>
              <a:prstGeom prst="rect">
                <a:avLst/>
              </a:prstGeom>
              <a:blipFill>
                <a:blip r:embed="rId5"/>
                <a:stretch>
                  <a:fillRect l="-693" t="-398" b="-1195"/>
                </a:stretch>
              </a:blipFill>
              <a:ln w="381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2C5A0890-4C08-334B-83D3-E546C752FD66}"/>
              </a:ext>
            </a:extLst>
          </p:cNvPr>
          <p:cNvSpPr txBox="1"/>
          <p:nvPr/>
        </p:nvSpPr>
        <p:spPr>
          <a:xfrm>
            <a:off x="497649" y="3040079"/>
            <a:ext cx="4603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1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2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3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4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5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6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7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8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9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10</a:t>
            </a:r>
          </a:p>
          <a:p>
            <a:pPr algn="r"/>
            <a:r>
              <a:rPr lang="de-DE" dirty="0">
                <a:latin typeface="Courier" charset="0"/>
                <a:ea typeface="Courier" charset="0"/>
                <a:cs typeface="Courier" charset="0"/>
              </a:rPr>
              <a:t>11</a:t>
            </a:r>
          </a:p>
        </p:txBody>
      </p:sp>
      <p:pic>
        <p:nvPicPr>
          <p:cNvPr id="14" name="Bild 16">
            <a:extLst>
              <a:ext uri="{FF2B5EF4-FFF2-40B4-BE49-F238E27FC236}">
                <a16:creationId xmlns:a16="http://schemas.microsoft.com/office/drawing/2014/main" id="{3D38362D-D69E-C949-A652-438B900DE1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6363" y="4789499"/>
            <a:ext cx="1310640" cy="1300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C6CA8C3-78D4-D644-96B3-F78BB1D778CF}"/>
              </a:ext>
            </a:extLst>
          </p:cNvPr>
          <p:cNvSpPr txBox="1"/>
          <p:nvPr/>
        </p:nvSpPr>
        <p:spPr>
          <a:xfrm>
            <a:off x="8421667" y="4943556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900" dirty="0">
                <a:solidFill>
                  <a:schemeClr val="bg1"/>
                </a:solidFill>
              </a:rPr>
              <a:t>8</a:t>
            </a:r>
          </a:p>
          <a:p>
            <a:pPr algn="r"/>
            <a:r>
              <a:rPr lang="de-DE" sz="900" dirty="0">
                <a:solidFill>
                  <a:schemeClr val="bg1"/>
                </a:solidFill>
              </a:rPr>
              <a:t>7</a:t>
            </a:r>
          </a:p>
          <a:p>
            <a:pPr algn="r"/>
            <a:r>
              <a:rPr lang="de-DE" sz="900" dirty="0">
                <a:solidFill>
                  <a:schemeClr val="bg1"/>
                </a:solidFill>
              </a:rPr>
              <a:t>6</a:t>
            </a:r>
          </a:p>
          <a:p>
            <a:pPr algn="r"/>
            <a:r>
              <a:rPr lang="de-DE" sz="900" dirty="0">
                <a:solidFill>
                  <a:schemeClr val="bg1"/>
                </a:solidFill>
              </a:rPr>
              <a:t>5</a:t>
            </a:r>
          </a:p>
          <a:p>
            <a:pPr algn="r"/>
            <a:r>
              <a:rPr lang="de-DE" sz="900" dirty="0">
                <a:solidFill>
                  <a:schemeClr val="bg1"/>
                </a:solidFill>
              </a:rPr>
              <a:t>4</a:t>
            </a:r>
          </a:p>
          <a:p>
            <a:pPr algn="r"/>
            <a:r>
              <a:rPr lang="de-DE" sz="900" dirty="0">
                <a:solidFill>
                  <a:schemeClr val="bg1"/>
                </a:solidFill>
              </a:rPr>
              <a:t>3</a:t>
            </a:r>
          </a:p>
          <a:p>
            <a:pPr algn="r"/>
            <a:r>
              <a:rPr lang="de-DE" sz="900" dirty="0">
                <a:solidFill>
                  <a:schemeClr val="bg1"/>
                </a:solidFill>
              </a:rPr>
              <a:t>2</a:t>
            </a:r>
          </a:p>
          <a:p>
            <a:pPr algn="r"/>
            <a:r>
              <a:rPr lang="de-DE" sz="9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0804809-AE4F-B340-8920-E0EA585ABC9D}"/>
              </a:ext>
            </a:extLst>
          </p:cNvPr>
          <p:cNvSpPr txBox="1"/>
          <p:nvPr/>
        </p:nvSpPr>
        <p:spPr>
          <a:xfrm>
            <a:off x="6862662" y="5294830"/>
            <a:ext cx="1087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Wir</a:t>
            </a:r>
          </a:p>
          <a:p>
            <a:r>
              <a:rPr lang="de-DE" sz="1200" dirty="0"/>
              <a:t>nummerieren</a:t>
            </a:r>
          </a:p>
          <a:p>
            <a:r>
              <a:rPr lang="de-DE" sz="1200" dirty="0"/>
              <a:t>wie rechts</a:t>
            </a:r>
          </a:p>
          <a:p>
            <a:r>
              <a:rPr lang="de-DE" sz="1200" dirty="0"/>
              <a:t>dargestellt.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DF2000D-88F7-EC4A-A5C8-F5B2F6208C1E}"/>
              </a:ext>
            </a:extLst>
          </p:cNvPr>
          <p:cNvSpPr/>
          <p:nvPr/>
        </p:nvSpPr>
        <p:spPr>
          <a:xfrm>
            <a:off x="4922562" y="6528536"/>
            <a:ext cx="4953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 err="1"/>
              <a:t>Evanherk</a:t>
            </a:r>
            <a:r>
              <a:rPr lang="de-DE" sz="800" dirty="0"/>
              <a:t> / </a:t>
            </a:r>
            <a:r>
              <a:rPr lang="de-DE" sz="800" dirty="0">
                <a:hlinkClick r:id="rId7"/>
              </a:rPr>
              <a:t>Wikimedia Commons</a:t>
            </a:r>
            <a:r>
              <a:rPr lang="de-DE" sz="800" dirty="0"/>
              <a:t> / CC-BY-SA 3.0</a:t>
            </a:r>
          </a:p>
        </p:txBody>
      </p:sp>
    </p:spTree>
    <p:extLst>
      <p:ext uri="{BB962C8B-B14F-4D97-AF65-F5344CB8AC3E}">
        <p14:creationId xmlns:p14="http://schemas.microsoft.com/office/powerpoint/2010/main" val="27425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DC8981B-3413-D94F-A72B-FB3C6FE125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70B8FF-B218-644A-813D-96178A5A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272EF0-FCF1-374D-9F8B-4698B69108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8542" y="5086449"/>
            <a:ext cx="8695993" cy="1128240"/>
          </a:xfrm>
        </p:spPr>
        <p:txBody>
          <a:bodyPr/>
          <a:lstStyle/>
          <a:p>
            <a:r>
              <a:rPr lang="de-DE" dirty="0"/>
              <a:t>Auch hier wird mental mit der kognitiv besser nachzuvollziehenden iterativen Variante vorgegangen worden sein.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7148DF-EE5C-BA41-AF69-107C9F3522E2}"/>
              </a:ext>
            </a:extLst>
          </p:cNvPr>
          <p:cNvSpPr txBox="1"/>
          <p:nvPr/>
        </p:nvSpPr>
        <p:spPr>
          <a:xfrm>
            <a:off x="4952106" y="6503072"/>
            <a:ext cx="2032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>
                <a:hlinkClick r:id="rId2"/>
              </a:rPr>
              <a:t>https://youtu.be/UMPneeBzQHk</a:t>
            </a:r>
            <a:r>
              <a:rPr lang="de-DE" sz="800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705074-9527-5247-8DF2-03069973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52" y="764704"/>
            <a:ext cx="5544616" cy="41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6543FC-50B4-1047-A44E-B92E2EB70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5DCC355-8048-4140-BCB6-C264CD6E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Zurück zur Legende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C0EDDAC4-BEBF-6F41-A098-A17AB31B5E87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848542" y="1066985"/>
                <a:ext cx="4680521" cy="5040784"/>
              </a:xfrm>
            </p:spPr>
            <p:txBody>
              <a:bodyPr/>
              <a:lstStyle/>
              <a:p>
                <a:r>
                  <a:rPr lang="de-DE" dirty="0"/>
                  <a:t>Wie viele </a:t>
                </a:r>
                <a:r>
                  <a:rPr lang="de-DE" dirty="0" err="1"/>
                  <a:t>Verlegeoperationen</a:t>
                </a:r>
                <a:r>
                  <a:rPr lang="de-DE" dirty="0"/>
                  <a:t> benötigt man für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de-DE" dirty="0"/>
                  <a:t> Scheiben?</a:t>
                </a:r>
              </a:p>
              <a:p>
                <a:r>
                  <a:rPr lang="de-DE" dirty="0"/>
                  <a:t>Wie lange dauert es, bis die Welt zu Staub zerfällt?</a:t>
                </a:r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C0EDDAC4-BEBF-6F41-A098-A17AB31B5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848542" y="1066985"/>
                <a:ext cx="4680521" cy="5040784"/>
              </a:xfrm>
              <a:blipFill>
                <a:blip r:embed="rId2"/>
                <a:stretch>
                  <a:fillRect l="-1081" t="-756" r="-5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404F8CD7-E691-FE4B-AE73-95A8115DD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1777"/>
          <a:stretch/>
        </p:blipFill>
        <p:spPr bwMode="auto">
          <a:xfrm>
            <a:off x="2216696" y="2883772"/>
            <a:ext cx="5904555" cy="34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2">
            <a:extLst>
              <a:ext uri="{FF2B5EF4-FFF2-40B4-BE49-F238E27FC236}">
                <a16:creationId xmlns:a16="http://schemas.microsoft.com/office/drawing/2014/main" id="{6BD5468A-1FA6-D64E-9AAD-FE7AC2FCADD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3000"/>
          </a:blip>
          <a:stretch>
            <a:fillRect/>
          </a:stretch>
        </p:blipFill>
        <p:spPr>
          <a:xfrm>
            <a:off x="6407988" y="260648"/>
            <a:ext cx="3159787" cy="26068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0CC9A26-B569-6F4B-8FFE-B9AC980EA333}"/>
              </a:ext>
            </a:extLst>
          </p:cNvPr>
          <p:cNvSpPr txBox="1"/>
          <p:nvPr/>
        </p:nvSpPr>
        <p:spPr>
          <a:xfrm>
            <a:off x="4808984" y="6479989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>
                <a:hlinkClick r:id="rId6"/>
              </a:rPr>
              <a:t>https://www.lehrer.uni-karlsruhe.de/~za714/informatik/infkurs/alg_brek2.html</a:t>
            </a:r>
            <a:endParaRPr lang="de-DE" sz="800" dirty="0"/>
          </a:p>
          <a:p>
            <a:r>
              <a:rPr lang="de-DE" sz="800" dirty="0" err="1"/>
              <a:t>Hullie</a:t>
            </a:r>
            <a:r>
              <a:rPr lang="de-DE" sz="800" dirty="0"/>
              <a:t> / </a:t>
            </a:r>
            <a:r>
              <a:rPr lang="de-DE" sz="800" dirty="0">
                <a:hlinkClick r:id="rId7"/>
              </a:rPr>
              <a:t>Wikimedia </a:t>
            </a:r>
            <a:r>
              <a:rPr lang="de-DE" sz="800" dirty="0" err="1">
                <a:hlinkClick r:id="rId7"/>
              </a:rPr>
              <a:t>Commons</a:t>
            </a:r>
            <a:r>
              <a:rPr lang="de-DE" sz="800" dirty="0"/>
              <a:t> / CC BY-SA 3.0</a:t>
            </a:r>
          </a:p>
        </p:txBody>
      </p:sp>
    </p:spTree>
    <p:extLst>
      <p:ext uri="{BB962C8B-B14F-4D97-AF65-F5344CB8AC3E}">
        <p14:creationId xmlns:p14="http://schemas.microsoft.com/office/powerpoint/2010/main" val="38093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65BA71A-CEAF-964D-B717-43A836ED33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CA6411-5842-D841-BC53-3850B58C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Kleiner Web-Tipp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BE8965-9002-BF40-B4DD-FEB65150C4E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Auf </a:t>
            </a:r>
            <a:r>
              <a:rPr lang="de-DE" dirty="0">
                <a:hlinkClick r:id="rId2"/>
              </a:rPr>
              <a:t>http://www.hippasos.com/html5/div/TuermeVonHanoi.html</a:t>
            </a:r>
            <a:r>
              <a:rPr lang="de-DE" dirty="0"/>
              <a:t> finden Sie ein Applet, das den Algorithmus animiert durchführt.</a:t>
            </a:r>
          </a:p>
        </p:txBody>
      </p:sp>
      <p:pic>
        <p:nvPicPr>
          <p:cNvPr id="5" name="Bild 5">
            <a:extLst>
              <a:ext uri="{FF2B5EF4-FFF2-40B4-BE49-F238E27FC236}">
                <a16:creationId xmlns:a16="http://schemas.microsoft.com/office/drawing/2014/main" id="{46E62DEB-05AE-E943-A4FB-9C5BD8DE5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54" y="2120786"/>
            <a:ext cx="6222006" cy="3390643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 6">
            <a:extLst>
              <a:ext uri="{FF2B5EF4-FFF2-40B4-BE49-F238E27FC236}">
                <a16:creationId xmlns:a16="http://schemas.microsoft.com/office/drawing/2014/main" id="{23E88CDF-82E7-644E-B142-A66CDECD0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198" y="260648"/>
            <a:ext cx="2679700" cy="5842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 7">
            <a:extLst>
              <a:ext uri="{FF2B5EF4-FFF2-40B4-BE49-F238E27FC236}">
                <a16:creationId xmlns:a16="http://schemas.microsoft.com/office/drawing/2014/main" id="{419E241A-8F59-CD49-B257-0A4747DF6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00" y="2492896"/>
            <a:ext cx="2647064" cy="342392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01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F7089C-E0B6-5C45-9652-2036F1D1260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Für das Spiel haben wir eine iterative Variante des Lösungsalgorithmus kennengelernt.</a:t>
            </a:r>
          </a:p>
          <a:p>
            <a:r>
              <a:rPr lang="de-DE" dirty="0"/>
              <a:t>Rekursive und iterative Variante sind mathematisch äquivalent.</a:t>
            </a:r>
          </a:p>
          <a:p>
            <a:r>
              <a:rPr lang="de-DE" dirty="0"/>
              <a:t>Um sich diesen Algorithmus zu merken, ist es vorteilhaft, die entsprechenden Stäbe wie auf einem Adventskranz im Kreis angeordnet zu betrachten.</a:t>
            </a:r>
          </a:p>
          <a:p>
            <a:r>
              <a:rPr lang="de-DE" dirty="0"/>
              <a:t>Somit kann man die Lösung auch selber schnell vorführen.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526DA87-9EF3-6B43-986F-FBC5AF295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FAD99-34BE-324F-824B-135D51AA6E63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3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ere Präsentation">
  <a:themeElements>
    <a:clrScheme name="Benutzerdefiniert 2">
      <a:dk1>
        <a:srgbClr val="000000"/>
      </a:dk1>
      <a:lt1>
        <a:srgbClr val="FFFFFF"/>
      </a:lt1>
      <a:dk2>
        <a:srgbClr val="427AB5"/>
      </a:dk2>
      <a:lt2>
        <a:srgbClr val="E3DED1"/>
      </a:lt2>
      <a:accent1>
        <a:srgbClr val="BFD5F8"/>
      </a:accent1>
      <a:accent2>
        <a:srgbClr val="003B7A"/>
      </a:accent2>
      <a:accent3>
        <a:srgbClr val="427AB5"/>
      </a:accent3>
      <a:accent4>
        <a:srgbClr val="BFD5F8"/>
      </a:accent4>
      <a:accent5>
        <a:srgbClr val="003B7A"/>
      </a:accent5>
      <a:accent6>
        <a:srgbClr val="427AB5"/>
      </a:accent6>
      <a:hlink>
        <a:srgbClr val="003B7A"/>
      </a:hlink>
      <a:folHlink>
        <a:srgbClr val="003B7A"/>
      </a:folHlink>
    </a:clrScheme>
    <a:fontScheme name="Leere Prä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Leere Prä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ä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ä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770</Words>
  <Application>Microsoft Macintosh PowerPoint</Application>
  <PresentationFormat>A4-Papier (210 x 297 mm)</PresentationFormat>
  <Paragraphs>133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Courier</vt:lpstr>
      <vt:lpstr>Leere Präsentation</vt:lpstr>
      <vt:lpstr>Türme von Hanoi (Teil 2)</vt:lpstr>
      <vt:lpstr>Geht das auch iterativ?</vt:lpstr>
      <vt:lpstr>Iterativer Algorithmus</vt:lpstr>
      <vt:lpstr>Iterativer Algorithmus</vt:lpstr>
      <vt:lpstr>Das Spiel</vt:lpstr>
      <vt:lpstr>Zurück zur Legende</vt:lpstr>
      <vt:lpstr>Kleiner Web-Tipp</vt:lpstr>
      <vt:lpstr>PowerPoint-Präsentation</vt:lpstr>
    </vt:vector>
  </TitlesOfParts>
  <Company>Lupus alpha Asset Management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jbarzel</dc:creator>
  <cp:lastModifiedBy>Marcel Klinger</cp:lastModifiedBy>
  <cp:revision>2287</cp:revision>
  <cp:lastPrinted>2019-09-25T12:17:27Z</cp:lastPrinted>
  <dcterms:created xsi:type="dcterms:W3CDTF">2012-04-02T11:24:24Z</dcterms:created>
  <dcterms:modified xsi:type="dcterms:W3CDTF">2021-01-12T13:10:06Z</dcterms:modified>
</cp:coreProperties>
</file>