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CF84379-FB12-1A4E-B619-B9BA3AC63161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3340">
          <p15:clr>
            <a:srgbClr val="A4A3A4"/>
          </p15:clr>
        </p15:guide>
        <p15:guide id="4" pos="4435">
          <p15:clr>
            <a:srgbClr val="A4A3A4"/>
          </p15:clr>
        </p15:guide>
        <p15:guide id="5" pos="5297">
          <p15:clr>
            <a:srgbClr val="A4A3A4"/>
          </p15:clr>
        </p15:guide>
        <p15:guide id="6" orient="horz" pos="3113">
          <p15:clr>
            <a:srgbClr val="A4A3A4"/>
          </p15:clr>
        </p15:guide>
        <p15:guide id="7" pos="52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BB6"/>
    <a:srgbClr val="003B7B"/>
    <a:srgbClr val="EFF6FE"/>
    <a:srgbClr val="C0D6F9"/>
    <a:srgbClr val="8AB832"/>
    <a:srgbClr val="329900"/>
    <a:srgbClr val="559E3A"/>
    <a:srgbClr val="6B9F25"/>
    <a:srgbClr val="019900"/>
    <a:srgbClr val="559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5" autoAdjust="0"/>
    <p:restoredTop sz="91611" autoAdjust="0"/>
  </p:normalViewPr>
  <p:slideViewPr>
    <p:cSldViewPr>
      <p:cViewPr varScale="1">
        <p:scale>
          <a:sx n="120" d="100"/>
          <a:sy n="120" d="100"/>
        </p:scale>
        <p:origin x="2120" y="176"/>
      </p:cViewPr>
      <p:guideLst>
        <p:guide orient="horz" pos="3294"/>
        <p:guide pos="3120"/>
        <p:guide orient="horz" pos="3340"/>
        <p:guide pos="4435"/>
        <p:guide pos="5297"/>
        <p:guide orient="horz" pos="3113"/>
        <p:guide pos="52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9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54553-FBE7-554F-B8AC-FE9259A91980}" type="datetimeFigureOut">
              <a:rPr lang="de-DE" smtClean="0"/>
              <a:t>01.02.21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42ACC-499C-CD49-9C75-56CB212B3C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145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75F6B-29ED-4A73-997E-BEFE8E14B3A9}" type="datetimeFigureOut">
              <a:rPr lang="de-DE" smtClean="0"/>
              <a:t>01.02.21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76D9C-36F0-49A7-B07F-AAAC71902C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91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C57D6-F6F3-E04C-B5A4-67624E91738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60F744-D36E-1A40-B59F-116E32791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8543" y="260648"/>
            <a:ext cx="8695993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0442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60F744-D36E-1A40-B59F-116E32791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8543" y="260648"/>
            <a:ext cx="8695993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AE06898-FD32-E747-9828-C14166D10E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8542" y="1066985"/>
            <a:ext cx="8695993" cy="5040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9846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Aufgabe"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53000">
              <a:schemeClr val="bg2"/>
            </a:gs>
            <a:gs pos="100000">
              <a:srgbClr val="C0D6F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60F744-D36E-1A40-B59F-116E32791B9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48543" y="260648"/>
            <a:ext cx="8695993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Aufgabe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AE06898-FD32-E747-9828-C14166D10E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8542" y="1066985"/>
            <a:ext cx="8695993" cy="5040784"/>
          </a:xfrm>
          <a:solidFill>
            <a:schemeClr val="tx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18247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3C2B77F-82AF-5943-B534-AF52BF758A29}"/>
              </a:ext>
            </a:extLst>
          </p:cNvPr>
          <p:cNvSpPr/>
          <p:nvPr userDrawn="1"/>
        </p:nvSpPr>
        <p:spPr bwMode="auto">
          <a:xfrm>
            <a:off x="0" y="-27384"/>
            <a:ext cx="9906000" cy="491487"/>
          </a:xfrm>
          <a:prstGeom prst="rect">
            <a:avLst/>
          </a:prstGeom>
          <a:gradFill flip="none" rotWithShape="1">
            <a:gsLst>
              <a:gs pos="0">
                <a:srgbClr val="EFF6FE"/>
              </a:gs>
              <a:gs pos="100000">
                <a:srgbClr val="437BB6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5385048" y="458793"/>
            <a:ext cx="4520952" cy="719"/>
          </a:xfrm>
          <a:prstGeom prst="line">
            <a:avLst/>
          </a:prstGeom>
          <a:ln>
            <a:solidFill>
              <a:srgbClr val="003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83DF9AE2-CCF0-6E46-8DBE-D1ADECF51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0994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00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16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3C2B77F-82AF-5943-B534-AF52BF758A29}"/>
              </a:ext>
            </a:extLst>
          </p:cNvPr>
          <p:cNvSpPr/>
          <p:nvPr userDrawn="1"/>
        </p:nvSpPr>
        <p:spPr bwMode="auto">
          <a:xfrm>
            <a:off x="0" y="-27384"/>
            <a:ext cx="9906000" cy="491487"/>
          </a:xfrm>
          <a:prstGeom prst="rect">
            <a:avLst/>
          </a:prstGeom>
          <a:gradFill flip="none" rotWithShape="1">
            <a:gsLst>
              <a:gs pos="0">
                <a:srgbClr val="EFF6FE"/>
              </a:gs>
              <a:gs pos="100000">
                <a:srgbClr val="437BB6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5385048" y="458793"/>
            <a:ext cx="4520952" cy="719"/>
          </a:xfrm>
          <a:prstGeom prst="line">
            <a:avLst/>
          </a:prstGeom>
          <a:ln>
            <a:solidFill>
              <a:srgbClr val="003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83DF9AE2-CCF0-6E46-8DBE-D1ADECF51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90872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00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5805E975-075B-8F4C-BE61-6449DF98BD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0769" y="2428920"/>
            <a:ext cx="8524461" cy="39783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5F283E0-2D37-554E-A61F-0F8CD58057C4}"/>
              </a:ext>
            </a:extLst>
          </p:cNvPr>
          <p:cNvSpPr txBox="1"/>
          <p:nvPr userDrawn="1"/>
        </p:nvSpPr>
        <p:spPr>
          <a:xfrm>
            <a:off x="690769" y="192486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solidFill>
                  <a:srgbClr val="437BB6"/>
                </a:solidFill>
              </a:rPr>
              <a:t>Inhalt</a:t>
            </a:r>
            <a:endParaRPr lang="de-DE" b="1" dirty="0">
              <a:solidFill>
                <a:srgbClr val="437BB6"/>
              </a:solidFill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B384A5FA-258E-BD44-B5F3-FC1FCC8E49FD}"/>
              </a:ext>
            </a:extLst>
          </p:cNvPr>
          <p:cNvCxnSpPr/>
          <p:nvPr userDrawn="1"/>
        </p:nvCxnSpPr>
        <p:spPr>
          <a:xfrm>
            <a:off x="714302" y="2294196"/>
            <a:ext cx="4520952" cy="719"/>
          </a:xfrm>
          <a:prstGeom prst="line">
            <a:avLst/>
          </a:prstGeom>
          <a:ln>
            <a:solidFill>
              <a:srgbClr val="003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7">
            <a:extLst>
              <a:ext uri="{FF2B5EF4-FFF2-40B4-BE49-F238E27FC236}">
                <a16:creationId xmlns:a16="http://schemas.microsoft.com/office/drawing/2014/main" id="{3C6CE9B3-0729-1647-B243-52B07621778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77150" y="6456906"/>
            <a:ext cx="2063750" cy="30777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3C2B77F-82AF-5943-B534-AF52BF758A29}"/>
              </a:ext>
            </a:extLst>
          </p:cNvPr>
          <p:cNvSpPr/>
          <p:nvPr userDrawn="1"/>
        </p:nvSpPr>
        <p:spPr bwMode="auto">
          <a:xfrm>
            <a:off x="0" y="-27384"/>
            <a:ext cx="9906000" cy="491487"/>
          </a:xfrm>
          <a:prstGeom prst="rect">
            <a:avLst/>
          </a:prstGeom>
          <a:gradFill flip="none" rotWithShape="1">
            <a:gsLst>
              <a:gs pos="0">
                <a:srgbClr val="EFF6FE"/>
              </a:gs>
              <a:gs pos="100000">
                <a:srgbClr val="437BB6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5385048" y="458793"/>
            <a:ext cx="4520952" cy="719"/>
          </a:xfrm>
          <a:prstGeom prst="line">
            <a:avLst/>
          </a:prstGeom>
          <a:ln>
            <a:solidFill>
              <a:srgbClr val="003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5805E975-075B-8F4C-BE61-6449DF98BD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0769" y="1124744"/>
            <a:ext cx="8524461" cy="52723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5F283E0-2D37-554E-A61F-0F8CD58057C4}"/>
              </a:ext>
            </a:extLst>
          </p:cNvPr>
          <p:cNvSpPr txBox="1"/>
          <p:nvPr userDrawn="1"/>
        </p:nvSpPr>
        <p:spPr>
          <a:xfrm>
            <a:off x="690769" y="620688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437BB6"/>
                </a:solidFill>
              </a:rPr>
              <a:t>Zusammenfassung</a:t>
            </a: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B384A5FA-258E-BD44-B5F3-FC1FCC8E49FD}"/>
              </a:ext>
            </a:extLst>
          </p:cNvPr>
          <p:cNvCxnSpPr/>
          <p:nvPr userDrawn="1"/>
        </p:nvCxnSpPr>
        <p:spPr>
          <a:xfrm>
            <a:off x="714302" y="990020"/>
            <a:ext cx="4520952" cy="719"/>
          </a:xfrm>
          <a:prstGeom prst="line">
            <a:avLst/>
          </a:prstGeom>
          <a:ln>
            <a:solidFill>
              <a:srgbClr val="003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7">
            <a:extLst>
              <a:ext uri="{FF2B5EF4-FFF2-40B4-BE49-F238E27FC236}">
                <a16:creationId xmlns:a16="http://schemas.microsoft.com/office/drawing/2014/main" id="{3C6CE9B3-0729-1647-B243-52B07621778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77150" y="6456906"/>
            <a:ext cx="2063750" cy="30777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6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8543" y="260648"/>
            <a:ext cx="8695993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8544" y="1196752"/>
            <a:ext cx="8731058" cy="489224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8" name="Rectangle 13"/>
          <p:cNvSpPr>
            <a:spLocks noChangeArrowheads="1"/>
          </p:cNvSpPr>
          <p:nvPr userDrawn="1"/>
        </p:nvSpPr>
        <p:spPr bwMode="auto">
          <a:xfrm>
            <a:off x="7850849" y="5435600"/>
            <a:ext cx="13947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3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7150" y="6456906"/>
            <a:ext cx="2063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124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D5D412-E402-7848-885F-EF12A08CA817}" type="slidenum">
              <a:rPr lang="de-DE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33" name="Rectangle 3"/>
          <p:cNvSpPr>
            <a:spLocks noChangeArrowheads="1"/>
          </p:cNvSpPr>
          <p:nvPr userDrawn="1"/>
        </p:nvSpPr>
        <p:spPr bwMode="auto">
          <a:xfrm>
            <a:off x="270013" y="6524633"/>
            <a:ext cx="48270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3B7B"/>
                </a:solidFill>
                <a:latin typeface="Century Gothic" charset="0"/>
                <a:ea typeface="Osaka" charset="0"/>
                <a:cs typeface="Osaka" charset="0"/>
              </a:rPr>
              <a:t>    Klinger </a:t>
            </a:r>
            <a:r>
              <a:rPr lang="de-DE" sz="1400" baseline="0" dirty="0">
                <a:solidFill>
                  <a:srgbClr val="003B7B"/>
                </a:solidFill>
                <a:latin typeface="Century Gothic" charset="0"/>
                <a:ea typeface="Osaka" charset="0"/>
                <a:cs typeface="Osaka" charset="0"/>
              </a:rPr>
              <a:t>– </a:t>
            </a:r>
            <a:r>
              <a:rPr lang="de-DE" sz="1400" dirty="0">
                <a:solidFill>
                  <a:srgbClr val="003B7B"/>
                </a:solidFill>
                <a:latin typeface="Century Gothic" charset="0"/>
                <a:ea typeface="Osaka" charset="0"/>
                <a:cs typeface="Osaka" charset="0"/>
              </a:rPr>
              <a:t>Algorithmische Mathematik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37836" y="6524629"/>
            <a:ext cx="4699140" cy="715"/>
          </a:xfrm>
          <a:prstGeom prst="line">
            <a:avLst/>
          </a:prstGeom>
          <a:ln>
            <a:solidFill>
              <a:srgbClr val="003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05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7" r:id="rId2"/>
    <p:sldLayoutId id="2147483721" r:id="rId3"/>
    <p:sldLayoutId id="2147483718" r:id="rId4"/>
    <p:sldLayoutId id="2147483719" r:id="rId5"/>
    <p:sldLayoutId id="2147483720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B7B"/>
          </a:solidFill>
          <a:latin typeface="+mj-lt"/>
          <a:ea typeface="+mj-ea"/>
          <a:cs typeface="Osak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B7B"/>
        </a:buClr>
        <a:buChar char="•"/>
        <a:defRPr sz="2000">
          <a:solidFill>
            <a:schemeClr val="tx1"/>
          </a:solidFill>
          <a:latin typeface="+mn-lt"/>
          <a:ea typeface="+mn-ea"/>
          <a:cs typeface="Osak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B7B"/>
        </a:buClr>
        <a:buChar char="–"/>
        <a:defRPr sz="2000">
          <a:solidFill>
            <a:schemeClr val="tx1"/>
          </a:solidFill>
          <a:latin typeface="+mn-lt"/>
          <a:ea typeface="+mn-ea"/>
          <a:cs typeface="Osak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B7B"/>
        </a:buClr>
        <a:buChar char="•"/>
        <a:defRPr sz="2000">
          <a:solidFill>
            <a:schemeClr val="tx1"/>
          </a:solidFill>
          <a:latin typeface="+mn-lt"/>
          <a:ea typeface="+mn-ea"/>
          <a:cs typeface="Osak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B7B"/>
        </a:buClr>
        <a:buChar char="–"/>
        <a:defRPr sz="2000">
          <a:solidFill>
            <a:schemeClr val="tx1"/>
          </a:solidFill>
          <a:latin typeface="+mn-lt"/>
          <a:ea typeface="+mn-ea"/>
          <a:cs typeface="Osak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B7B"/>
        </a:buClr>
        <a:buChar char="»"/>
        <a:defRPr sz="2000">
          <a:solidFill>
            <a:schemeClr val="tx1"/>
          </a:solidFill>
          <a:latin typeface="+mn-lt"/>
          <a:ea typeface="+mn-ea"/>
          <a:cs typeface="Osak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B6CE54B-7B31-B74A-B975-358C80719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Checkout</a:t>
            </a:r>
            <a:r>
              <a:rPr lang="de-DE" dirty="0"/>
              <a:t> Kapitel 4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A281BA5-35F3-DD42-9531-EEC3CE5A63C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Wir fassen Kapitel 4 (Videos 401–404 sowie zugehörige Trainingsblätter) noch einmal zusammen und schließen dieses ab.</a:t>
            </a:r>
          </a:p>
          <a:p>
            <a:r>
              <a:rPr lang="de-DE" dirty="0"/>
              <a:t>Hierbei werden die wichtigsten Kompetenzen sowie exemplarisch Aufgaben aufgezeigt.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7683B9C-298B-4644-8C61-52B777970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C57D6-F6F3-E04C-B5A4-67624E91738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1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AF3B972-0B71-3246-AB6E-62A6C0B973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9129541-C389-3F49-B44F-519D5931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401/402: Effizienz / Landau-Notation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6D94D2F8-4F94-7344-8D84-8683202A15E8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de-DE" dirty="0"/>
                  <a:t>Sie können</a:t>
                </a:r>
              </a:p>
              <a:p>
                <a:pPr lvl="1"/>
                <a:r>
                  <a:rPr lang="de-DE" dirty="0"/>
                  <a:t>in eigenen Worten beschreiben, was unter dem Begriff „Effizienz“ verstanden wird.</a:t>
                </a:r>
              </a:p>
              <a:p>
                <a:pPr lvl="1"/>
                <a:r>
                  <a:rPr lang="de-DE" dirty="0"/>
                  <a:t>die Inputgröße und die zu zählenden Schritte im Kontext eines gegebenen Problems sinnvoll festlegen.</a:t>
                </a:r>
              </a:p>
              <a:p>
                <a:pPr lvl="1"/>
                <a:r>
                  <a:rPr lang="de-DE" dirty="0"/>
                  <a:t>den asymptotischen Zusammenhang zwischen den beiden Größen beschreiben und hierzu die Landau-Notation nutzen.</a:t>
                </a:r>
              </a:p>
              <a:p>
                <a:pPr lvl="1"/>
                <a:r>
                  <a:rPr lang="de-DE" dirty="0"/>
                  <a:t>für eine gegebene oder ermittelte Schrittfunktion eine entsprechende Aufwandsklasse festlegen und die Zugehörig (Wahl des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dirty="0"/>
                  <a:t>) entsprechend beweisen.</a:t>
                </a:r>
              </a:p>
              <a:p>
                <a:pPr lvl="1"/>
                <a:r>
                  <a:rPr lang="de-DE" dirty="0"/>
                  <a:t>vor diesem Hintergrund begriffliche Zuordnungen wie „linearer Aufwand“, „exponentieller Aufwand“, etc. vornehmen und unterschiedliche Algorithmen hinsichtlich ihrer Effizienz so vergleichen.</a:t>
                </a:r>
              </a:p>
              <a:p>
                <a:pPr lvl="1"/>
                <a:r>
                  <a:rPr lang="de-DE" dirty="0"/>
                  <a:t>Polynome entsprechend des Horner-Schemas auswerten sowie Potenzen effizient berechnen.</a:t>
                </a: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6D94D2F8-4F94-7344-8D84-8683202A1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583" t="-756" r="-875" b="-80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44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1C19E-EA3F-6D4B-B6B7-C8F58060AD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58C998B-29F2-4C4E-B0E7-A36C03A6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EC410D96-A909-FE44-AC51-3A5D6630786B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de-DE" dirty="0"/>
                  <a:t>Gegeben ist das Polynom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de-DE" dirty="0"/>
                  <a:t>. Werten Sie dieses an der Stelle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=1,5</m:t>
                    </m:r>
                  </m:oMath>
                </a14:m>
                <a:r>
                  <a:rPr lang="de-DE" dirty="0"/>
                  <a:t> mithilfe des Horner-Schemas aus.</a:t>
                </a:r>
              </a:p>
              <a:p>
                <a:r>
                  <a:rPr lang="de-DE" dirty="0"/>
                  <a:t>Bestimmen Sie den asymptotischen Aufwand des </a:t>
                </a:r>
                <a:r>
                  <a:rPr lang="de-DE" dirty="0" err="1"/>
                  <a:t>Selectionsort</a:t>
                </a:r>
                <a:r>
                  <a:rPr lang="de-DE" dirty="0"/>
                  <a:t>-Verfahrens und beschreiben Sie diesen mit der Landau-Notation.</a:t>
                </a:r>
              </a:p>
              <a:p>
                <a:r>
                  <a:rPr lang="de-DE" dirty="0"/>
                  <a:t>Welchen asymptotischen Aufwand besitzt das </a:t>
                </a:r>
                <a:r>
                  <a:rPr lang="de-DE" dirty="0" err="1"/>
                  <a:t>Bucketsort</a:t>
                </a:r>
                <a:r>
                  <a:rPr lang="de-DE" dirty="0"/>
                  <a:t>-Verfahren? Gehen Sie hierbei einmal von einer optimalen und einer maximal suboptimalen Wahl der </a:t>
                </a:r>
                <a:r>
                  <a:rPr lang="de-DE" dirty="0" err="1"/>
                  <a:t>Buckets</a:t>
                </a:r>
                <a:r>
                  <a:rPr lang="de-DE" dirty="0"/>
                  <a:t> aus (sog. </a:t>
                </a:r>
                <a:r>
                  <a:rPr lang="de-DE" i="1" dirty="0" err="1">
                    <a:solidFill>
                      <a:srgbClr val="437BB6"/>
                    </a:solidFill>
                  </a:rPr>
                  <a:t>best</a:t>
                </a:r>
                <a:r>
                  <a:rPr lang="de-DE" dirty="0"/>
                  <a:t> und </a:t>
                </a:r>
                <a:r>
                  <a:rPr lang="de-DE" i="1" dirty="0" err="1">
                    <a:solidFill>
                      <a:srgbClr val="437BB6"/>
                    </a:solidFill>
                  </a:rPr>
                  <a:t>worst</a:t>
                </a:r>
                <a:r>
                  <a:rPr lang="de-DE" i="1" dirty="0">
                    <a:solidFill>
                      <a:srgbClr val="437BB6"/>
                    </a:solidFill>
                  </a:rPr>
                  <a:t> </a:t>
                </a:r>
                <a:r>
                  <a:rPr lang="de-DE" i="1" dirty="0" err="1">
                    <a:solidFill>
                      <a:srgbClr val="437BB6"/>
                    </a:solidFill>
                  </a:rPr>
                  <a:t>case</a:t>
                </a:r>
                <a:r>
                  <a:rPr lang="de-DE" dirty="0"/>
                  <a:t>).</a:t>
                </a:r>
              </a:p>
              <a:p>
                <a:r>
                  <a:rPr lang="de-DE" dirty="0"/>
                  <a:t>Bestimmen Sie den asymptotischen Aufwand der Division zweier natürlicher Zahlen (jeweils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 Stellen) mit der schriftlichen Schulmethode.</a:t>
                </a:r>
              </a:p>
              <a:p>
                <a:r>
                  <a:rPr lang="de-DE" dirty="0"/>
                  <a:t>Zeigen Sie: Jedes Verfahren mit einem Aufwand von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gehört auch zur Klasse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(mit der </a:t>
                </a:r>
                <a:r>
                  <a:rPr lang="de-DE" dirty="0" err="1"/>
                  <a:t>eulerschen</a:t>
                </a:r>
                <a:r>
                  <a:rPr lang="de-DE" dirty="0"/>
                  <a:t> Zahl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de-DE"/>
                  <a:t>).</a:t>
                </a:r>
                <a:endParaRPr lang="de-DE" dirty="0"/>
              </a:p>
              <a:p>
                <a:r>
                  <a:rPr lang="de-DE" dirty="0"/>
                  <a:t>Gilt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dirty="0"/>
                  <a:t> oder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oder sogar beides?</a:t>
                </a:r>
              </a:p>
              <a:p>
                <a:r>
                  <a:rPr lang="de-DE" dirty="0"/>
                  <a:t>Welchen asymptotischen Aufwand benötigen Sie, um zu überprüfen, ob eine gegebene Zahl in einem gegebenen sortierten Array enthalten ist?</a:t>
                </a:r>
              </a:p>
              <a:p>
                <a:r>
                  <a:rPr lang="de-DE" dirty="0"/>
                  <a:t>Außerdem: TB10, A1, A2</a:t>
                </a:r>
              </a:p>
            </p:txBody>
          </p:sp>
        </mc:Choice>
        <mc:Fallback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EC410D96-A909-FE44-AC51-3A5D663078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64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AF3B972-0B71-3246-AB6E-62A6C0B973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9129541-C389-3F49-B44F-519D5931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403/404: Gleitkommazahlen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94D2F8-4F94-7344-8D84-8683202A15E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Sie können</a:t>
            </a:r>
          </a:p>
          <a:p>
            <a:pPr lvl="1"/>
            <a:r>
              <a:rPr lang="de-DE" dirty="0"/>
              <a:t>die Notwendigkeit einer speziellen (diskreten) Zahldarstellung auf Computersystemen erläutern.</a:t>
            </a:r>
          </a:p>
          <a:p>
            <a:pPr lvl="1"/>
            <a:r>
              <a:rPr lang="de-DE" dirty="0"/>
              <a:t>Hierbei unterscheiden Sie zwischen Festkomma- und Gleitkommadarstellungen.</a:t>
            </a:r>
          </a:p>
          <a:p>
            <a:pPr lvl="1"/>
            <a:r>
              <a:rPr lang="de-DE" dirty="0"/>
              <a:t>im Gleitkommakontext geläufige Begriffe wie „Mantisse“, „Exponent“, „Vorzeichen“, „Bias“ und „Normalisierung“ erläutern und zuordnen.</a:t>
            </a:r>
          </a:p>
          <a:p>
            <a:pPr lvl="1"/>
            <a:r>
              <a:rPr lang="de-DE" dirty="0"/>
              <a:t>Zahlen eines dualen Gleitkommaformats in übliche Dezimalzahlen übersetzen und in einfachen Fällen auch umgekehrt.</a:t>
            </a:r>
          </a:p>
          <a:p>
            <a:pPr lvl="1"/>
            <a:r>
              <a:rPr lang="de-DE" dirty="0"/>
              <a:t>die speziellen Gleitkommazahlformate Single- und Double-Typ erläutern.</a:t>
            </a:r>
          </a:p>
          <a:p>
            <a:pPr lvl="1"/>
            <a:r>
              <a:rPr lang="de-DE" dirty="0"/>
              <a:t>vor dem Hintergrund dieser Formate erläutern, worum es sich bei „</a:t>
            </a:r>
            <a:r>
              <a:rPr lang="de-DE" dirty="0" err="1"/>
              <a:t>denormalisierten</a:t>
            </a:r>
            <a:r>
              <a:rPr lang="de-DE" dirty="0"/>
              <a:t> Gleitkommazahlen“ handelt und wofür diese notwendig sind.</a:t>
            </a:r>
          </a:p>
        </p:txBody>
      </p:sp>
    </p:spTree>
    <p:extLst>
      <p:ext uri="{BB962C8B-B14F-4D97-AF65-F5344CB8AC3E}">
        <p14:creationId xmlns:p14="http://schemas.microsoft.com/office/powerpoint/2010/main" val="10866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1C19E-EA3F-6D4B-B6B7-C8F58060AD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58C998B-29F2-4C4E-B0E7-A36C03A6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EC410D96-A909-FE44-AC51-3A5D6630786B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de-DE" dirty="0"/>
                  <a:t>Stellen Sie die folgende Zahl</a:t>
                </a:r>
                <a:br>
                  <a:rPr lang="de-DE" dirty="0"/>
                </a:br>
                <a:r>
                  <a:rPr lang="de-DE" dirty="0"/>
                  <a:t>im single-Format als</a:t>
                </a:r>
                <a:br>
                  <a:rPr lang="de-DE" dirty="0"/>
                </a:br>
                <a:r>
                  <a:rPr lang="de-DE" dirty="0"/>
                  <a:t>Dezimalzahl dar:</a:t>
                </a:r>
              </a:p>
              <a:p>
                <a:r>
                  <a:rPr lang="de-DE" dirty="0"/>
                  <a:t>Stellen Sie die Zahlen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1/64</m:t>
                    </m:r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1024</m:t>
                    </m:r>
                  </m:oMath>
                </a14:m>
                <a:r>
                  <a:rPr lang="de-DE" dirty="0"/>
                  <a:t> im single-Format dar.</a:t>
                </a:r>
              </a:p>
              <a:p>
                <a:r>
                  <a:rPr lang="de-DE" dirty="0"/>
                  <a:t>Welche Schritte muss man vornehmen, um eine binäre Gleitkommazahl zu verdoppeln / zu halbieren?</a:t>
                </a:r>
              </a:p>
              <a:p>
                <a:r>
                  <a:rPr lang="de-DE" dirty="0"/>
                  <a:t>Wie lässt sich feststellen, ob eine duale Gleitkommazahl gerade oder ungerade ist?</a:t>
                </a:r>
              </a:p>
              <a:p>
                <a:r>
                  <a:rPr lang="de-DE" dirty="0"/>
                  <a:t>Gegeben sind zwei Zahlen in einem Format mit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de-DE" dirty="0"/>
                  <a:t> mit den folgenden Bitmustern: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1101011101000</m:t>
                    </m:r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1001110110000</m:t>
                    </m:r>
                  </m:oMath>
                </a14:m>
                <a:r>
                  <a:rPr lang="de-DE" dirty="0"/>
                  <a:t>. Bestimmen Sie ihr Produkt und machen Sie die Probe mit den jeweils entsprechenden Dezimalzahlen.</a:t>
                </a:r>
              </a:p>
              <a:p>
                <a:r>
                  <a:rPr lang="de-DE" dirty="0"/>
                  <a:t>Wie muss man vorgehen, um zwei Gleitkommazahlen zu addieren?</a:t>
                </a:r>
              </a:p>
              <a:p>
                <a:r>
                  <a:rPr lang="de-DE" dirty="0"/>
                  <a:t>Außerdem: TB10, A3, A4, A5</a:t>
                </a: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EC410D96-A909-FE44-AC51-3A5D663078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966EBD47-0B5D-294A-897D-5A4795E02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968" y="1098481"/>
            <a:ext cx="46019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33688"/>
      </p:ext>
    </p:extLst>
  </p:cSld>
  <p:clrMapOvr>
    <a:masterClrMapping/>
  </p:clrMapOvr>
</p:sld>
</file>

<file path=ppt/theme/theme1.xml><?xml version="1.0" encoding="utf-8"?>
<a:theme xmlns:a="http://schemas.openxmlformats.org/drawingml/2006/main" name="Leere Präsentation">
  <a:themeElements>
    <a:clrScheme name="Benutzerdefiniert 2">
      <a:dk1>
        <a:srgbClr val="000000"/>
      </a:dk1>
      <a:lt1>
        <a:srgbClr val="FFFFFF"/>
      </a:lt1>
      <a:dk2>
        <a:srgbClr val="427AB5"/>
      </a:dk2>
      <a:lt2>
        <a:srgbClr val="E3DED1"/>
      </a:lt2>
      <a:accent1>
        <a:srgbClr val="BFD5F8"/>
      </a:accent1>
      <a:accent2>
        <a:srgbClr val="003B7A"/>
      </a:accent2>
      <a:accent3>
        <a:srgbClr val="427AB5"/>
      </a:accent3>
      <a:accent4>
        <a:srgbClr val="BFD5F8"/>
      </a:accent4>
      <a:accent5>
        <a:srgbClr val="003B7A"/>
      </a:accent5>
      <a:accent6>
        <a:srgbClr val="427AB5"/>
      </a:accent6>
      <a:hlink>
        <a:srgbClr val="003B7A"/>
      </a:hlink>
      <a:folHlink>
        <a:srgbClr val="003B7A"/>
      </a:folHlink>
    </a:clrScheme>
    <a:fontScheme name="Leere Prä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lnDef>
  </a:objectDefaults>
  <a:extraClrSchemeLst>
    <a:extraClrScheme>
      <a:clrScheme name="Leere Prä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ä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ä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ä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ä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ä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529</Words>
  <Application>Microsoft Macintosh PowerPoint</Application>
  <PresentationFormat>A4-Papier (210 x 297 mm)</PresentationFormat>
  <Paragraphs>41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 Math</vt:lpstr>
      <vt:lpstr>Century Gothic</vt:lpstr>
      <vt:lpstr>Leere Präsentation</vt:lpstr>
      <vt:lpstr>Checkout Kapitel 4</vt:lpstr>
      <vt:lpstr>401/402: Effizienz / Landau-Notation</vt:lpstr>
      <vt:lpstr>Aufgaben</vt:lpstr>
      <vt:lpstr>403/404: Gleitkommazahlen</vt:lpstr>
      <vt:lpstr>Aufgaben</vt:lpstr>
    </vt:vector>
  </TitlesOfParts>
  <Company>Lupus alpha Asset Management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jbarzel</dc:creator>
  <cp:lastModifiedBy>Marcel Klinger</cp:lastModifiedBy>
  <cp:revision>2482</cp:revision>
  <cp:lastPrinted>2019-09-25T12:17:27Z</cp:lastPrinted>
  <dcterms:created xsi:type="dcterms:W3CDTF">2012-04-02T11:24:24Z</dcterms:created>
  <dcterms:modified xsi:type="dcterms:W3CDTF">2021-02-01T08:15:22Z</dcterms:modified>
</cp:coreProperties>
</file>